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8.xml" ContentType="application/vnd.openxmlformats-officedocument.presentationml.notesSlide+xml"/>
  <Override PartName="/ppt/charts/chart24.xml" ContentType="application/vnd.openxmlformats-officedocument.drawingml.chart+xml"/>
  <Override PartName="/ppt/notesSlides/notesSlide9.xml" ContentType="application/vnd.openxmlformats-officedocument.presentationml.notesSlide+xml"/>
  <Override PartName="/ppt/charts/chart25.xml" ContentType="application/vnd.openxmlformats-officedocument.drawingml.chart+xml"/>
  <Override PartName="/ppt/notesSlides/notesSlide10.xml" ContentType="application/vnd.openxmlformats-officedocument.presentationml.notesSlide+xml"/>
  <Override PartName="/ppt/charts/chart26.xml" ContentType="application/vnd.openxmlformats-officedocument.drawingml.chart+xml"/>
  <Override PartName="/ppt/notesSlides/notesSlide11.xml" ContentType="application/vnd.openxmlformats-officedocument.presentationml.notesSlide+xml"/>
  <Override PartName="/ppt/charts/chart27.xml" ContentType="application/vnd.openxmlformats-officedocument.drawingml.chart+xml"/>
  <Override PartName="/ppt/notesSlides/notesSlide12.xml" ContentType="application/vnd.openxmlformats-officedocument.presentationml.notesSlide+xml"/>
  <Override PartName="/ppt/charts/chart28.xml" ContentType="application/vnd.openxmlformats-officedocument.drawingml.chart+xml"/>
  <Override PartName="/ppt/notesSlides/notesSlide13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14.xml" ContentType="application/vnd.openxmlformats-officedocument.presentationml.notesSlide+xml"/>
  <Override PartName="/ppt/charts/chart63.xml" ContentType="application/vnd.openxmlformats-officedocument.drawingml.chart+xml"/>
  <Override PartName="/ppt/notesSlides/notesSlide15.xml" ContentType="application/vnd.openxmlformats-officedocument.presentationml.notesSlide+xml"/>
  <Override PartName="/ppt/charts/chart64.xml" ContentType="application/vnd.openxmlformats-officedocument.drawingml.chart+xml"/>
  <Override PartName="/ppt/notesSlides/notesSlide16.xml" ContentType="application/vnd.openxmlformats-officedocument.presentationml.notesSlide+xml"/>
  <Override PartName="/ppt/charts/chart65.xml" ContentType="application/vnd.openxmlformats-officedocument.drawingml.chart+xml"/>
  <Override PartName="/ppt/notesSlides/notesSlide17.xml" ContentType="application/vnd.openxmlformats-officedocument.presentationml.notesSlide+xml"/>
  <Override PartName="/ppt/charts/chart66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2"/>
  </p:notesMasterIdLst>
  <p:sldIdLst>
    <p:sldId id="256" r:id="rId2"/>
    <p:sldId id="982" r:id="rId3"/>
    <p:sldId id="1081" r:id="rId4"/>
    <p:sldId id="1078" r:id="rId5"/>
    <p:sldId id="1079" r:id="rId6"/>
    <p:sldId id="1080" r:id="rId7"/>
    <p:sldId id="1077" r:id="rId8"/>
    <p:sldId id="1082" r:id="rId9"/>
    <p:sldId id="1083" r:id="rId10"/>
    <p:sldId id="1084" r:id="rId11"/>
    <p:sldId id="1085" r:id="rId12"/>
    <p:sldId id="1086" r:id="rId13"/>
    <p:sldId id="1087" r:id="rId14"/>
    <p:sldId id="1088" r:id="rId15"/>
    <p:sldId id="1089" r:id="rId16"/>
    <p:sldId id="1090" r:id="rId17"/>
    <p:sldId id="1091" r:id="rId18"/>
    <p:sldId id="1092" r:id="rId19"/>
    <p:sldId id="1093" r:id="rId20"/>
    <p:sldId id="1094" r:id="rId21"/>
    <p:sldId id="1095" r:id="rId22"/>
    <p:sldId id="1096" r:id="rId23"/>
    <p:sldId id="1097" r:id="rId24"/>
    <p:sldId id="1098" r:id="rId25"/>
    <p:sldId id="1099" r:id="rId26"/>
    <p:sldId id="1100" r:id="rId27"/>
    <p:sldId id="1101" r:id="rId28"/>
    <p:sldId id="1102" r:id="rId29"/>
    <p:sldId id="1103" r:id="rId30"/>
    <p:sldId id="1104" r:id="rId31"/>
    <p:sldId id="1105" r:id="rId32"/>
    <p:sldId id="1106" r:id="rId33"/>
    <p:sldId id="1107" r:id="rId34"/>
    <p:sldId id="1108" r:id="rId35"/>
    <p:sldId id="1109" r:id="rId36"/>
    <p:sldId id="1110" r:id="rId37"/>
    <p:sldId id="1111" r:id="rId38"/>
    <p:sldId id="1112" r:id="rId39"/>
    <p:sldId id="985" r:id="rId40"/>
    <p:sldId id="986" r:id="rId41"/>
    <p:sldId id="987" r:id="rId42"/>
    <p:sldId id="988" r:id="rId43"/>
    <p:sldId id="989" r:id="rId44"/>
    <p:sldId id="990" r:id="rId45"/>
    <p:sldId id="991" r:id="rId46"/>
    <p:sldId id="992" r:id="rId47"/>
    <p:sldId id="993" r:id="rId48"/>
    <p:sldId id="994" r:id="rId49"/>
    <p:sldId id="995" r:id="rId50"/>
    <p:sldId id="1113" r:id="rId51"/>
    <p:sldId id="1114" r:id="rId52"/>
    <p:sldId id="1115" r:id="rId53"/>
    <p:sldId id="1116" r:id="rId54"/>
    <p:sldId id="1117" r:id="rId55"/>
    <p:sldId id="1118" r:id="rId56"/>
    <p:sldId id="1119" r:id="rId57"/>
    <p:sldId id="1120" r:id="rId58"/>
    <p:sldId id="1121" r:id="rId59"/>
    <p:sldId id="1122" r:id="rId60"/>
    <p:sldId id="1123" r:id="rId61"/>
    <p:sldId id="1124" r:id="rId62"/>
    <p:sldId id="1125" r:id="rId63"/>
    <p:sldId id="1126" r:id="rId64"/>
    <p:sldId id="1127" r:id="rId65"/>
    <p:sldId id="1128" r:id="rId66"/>
    <p:sldId id="1129" r:id="rId67"/>
    <p:sldId id="1130" r:id="rId68"/>
    <p:sldId id="1131" r:id="rId69"/>
    <p:sldId id="1132" r:id="rId70"/>
    <p:sldId id="1133" r:id="rId71"/>
    <p:sldId id="1068" r:id="rId72"/>
    <p:sldId id="996" r:id="rId73"/>
    <p:sldId id="997" r:id="rId74"/>
    <p:sldId id="998" r:id="rId75"/>
    <p:sldId id="999" r:id="rId76"/>
    <p:sldId id="1000" r:id="rId77"/>
    <p:sldId id="1001" r:id="rId78"/>
    <p:sldId id="1002" r:id="rId79"/>
    <p:sldId id="1003" r:id="rId80"/>
    <p:sldId id="1004" r:id="rId81"/>
    <p:sldId id="1005" r:id="rId82"/>
    <p:sldId id="1006" r:id="rId83"/>
    <p:sldId id="1007" r:id="rId84"/>
    <p:sldId id="1069" r:id="rId85"/>
    <p:sldId id="1008" r:id="rId86"/>
    <p:sldId id="1009" r:id="rId87"/>
    <p:sldId id="1134" r:id="rId88"/>
    <p:sldId id="1135" r:id="rId89"/>
    <p:sldId id="1136" r:id="rId90"/>
    <p:sldId id="1137" r:id="rId91"/>
    <p:sldId id="1138" r:id="rId92"/>
    <p:sldId id="1139" r:id="rId93"/>
    <p:sldId id="1140" r:id="rId94"/>
    <p:sldId id="1141" r:id="rId95"/>
    <p:sldId id="1142" r:id="rId96"/>
    <p:sldId id="1071" r:id="rId97"/>
    <p:sldId id="1014" r:id="rId98"/>
    <p:sldId id="1015" r:id="rId99"/>
    <p:sldId id="1016" r:id="rId100"/>
    <p:sldId id="1017" r:id="rId101"/>
    <p:sldId id="1018" r:id="rId102"/>
    <p:sldId id="1019" r:id="rId103"/>
    <p:sldId id="1020" r:id="rId104"/>
    <p:sldId id="1022" r:id="rId105"/>
    <p:sldId id="1024" r:id="rId106"/>
    <p:sldId id="1026" r:id="rId107"/>
    <p:sldId id="1028" r:id="rId108"/>
    <p:sldId id="1143" r:id="rId109"/>
    <p:sldId id="1144" r:id="rId110"/>
    <p:sldId id="1145" r:id="rId111"/>
    <p:sldId id="1146" r:id="rId112"/>
    <p:sldId id="1147" r:id="rId113"/>
    <p:sldId id="1148" r:id="rId114"/>
    <p:sldId id="1149" r:id="rId115"/>
    <p:sldId id="1150" r:id="rId116"/>
    <p:sldId id="1151" r:id="rId117"/>
    <p:sldId id="1072" r:id="rId118"/>
    <p:sldId id="1030" r:id="rId119"/>
    <p:sldId id="1031" r:id="rId120"/>
    <p:sldId id="1032" r:id="rId121"/>
    <p:sldId id="1033" r:id="rId122"/>
    <p:sldId id="1034" r:id="rId123"/>
    <p:sldId id="1035" r:id="rId124"/>
    <p:sldId id="1152" r:id="rId125"/>
    <p:sldId id="1153" r:id="rId126"/>
    <p:sldId id="1154" r:id="rId127"/>
    <p:sldId id="1155" r:id="rId128"/>
    <p:sldId id="1156" r:id="rId129"/>
    <p:sldId id="1157" r:id="rId130"/>
    <p:sldId id="1158" r:id="rId131"/>
    <p:sldId id="1159" r:id="rId132"/>
    <p:sldId id="1160" r:id="rId133"/>
    <p:sldId id="1161" r:id="rId134"/>
    <p:sldId id="1162" r:id="rId135"/>
    <p:sldId id="1163" r:id="rId136"/>
    <p:sldId id="1164" r:id="rId137"/>
    <p:sldId id="1165" r:id="rId138"/>
    <p:sldId id="1166" r:id="rId139"/>
    <p:sldId id="1167" r:id="rId140"/>
    <p:sldId id="1168" r:id="rId141"/>
    <p:sldId id="1169" r:id="rId142"/>
    <p:sldId id="1170" r:id="rId143"/>
    <p:sldId id="1171" r:id="rId144"/>
    <p:sldId id="1172" r:id="rId145"/>
    <p:sldId id="1173" r:id="rId146"/>
    <p:sldId id="1174" r:id="rId147"/>
    <p:sldId id="1175" r:id="rId148"/>
    <p:sldId id="1176" r:id="rId149"/>
    <p:sldId id="1177" r:id="rId150"/>
    <p:sldId id="1178" r:id="rId151"/>
    <p:sldId id="1179" r:id="rId152"/>
    <p:sldId id="1180" r:id="rId153"/>
    <p:sldId id="1181" r:id="rId154"/>
    <p:sldId id="1073" r:id="rId155"/>
    <p:sldId id="1036" r:id="rId156"/>
    <p:sldId id="1037" r:id="rId157"/>
    <p:sldId id="1038" r:id="rId158"/>
    <p:sldId id="1039" r:id="rId159"/>
    <p:sldId id="1040" r:id="rId160"/>
    <p:sldId id="1041" r:id="rId161"/>
    <p:sldId id="1042" r:id="rId162"/>
    <p:sldId id="1043" r:id="rId163"/>
    <p:sldId id="1044" r:id="rId164"/>
    <p:sldId id="1045" r:id="rId165"/>
    <p:sldId id="1046" r:id="rId166"/>
    <p:sldId id="1047" r:id="rId167"/>
    <p:sldId id="956" r:id="rId168"/>
    <p:sldId id="957" r:id="rId169"/>
    <p:sldId id="1076" r:id="rId170"/>
    <p:sldId id="953" r:id="rId17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swaran\Desktop\DMS\Medi_DMS_Nodel%20Officer%20Review%20Presentatio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swaran\Desktop\Nodel%20Officer%20Review\Nodel%20Officer%20Review%20Presentation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33\misteam\GOVT%20REPORTS\00'2017\00'June'2017\DMS\MDI_5H_10-06-2016_6H_10-06-2017%20MIS%20Dump.xlsx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dayaprakash.r\Desktop\Nodal%20Officer\Nodel%20Officer%20Review%20Present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Sheet4!$B$3</c:f>
              <c:strCache>
                <c:ptCount val="1"/>
                <c:pt idx="0">
                  <c:v>Nos.</c:v>
                </c:pt>
              </c:strCache>
            </c:strRef>
          </c:tx>
          <c:invertIfNegative val="0"/>
          <c:cat>
            <c:strRef>
              <c:f>Sheet4!$A$4:$A$34</c:f>
              <c:strCache>
                <c:ptCount val="31"/>
                <c:pt idx="0">
                  <c:v>Ramanathapuram</c:v>
                </c:pt>
                <c:pt idx="1">
                  <c:v>Virudunagar</c:v>
                </c:pt>
                <c:pt idx="2">
                  <c:v>Namakkal</c:v>
                </c:pt>
                <c:pt idx="3">
                  <c:v>Thiruvallur</c:v>
                </c:pt>
                <c:pt idx="4">
                  <c:v>Vellore</c:v>
                </c:pt>
                <c:pt idx="5">
                  <c:v>Cuddalore</c:v>
                </c:pt>
                <c:pt idx="6">
                  <c:v>Perambalur</c:v>
                </c:pt>
                <c:pt idx="7">
                  <c:v>Dindigul</c:v>
                </c:pt>
                <c:pt idx="8">
                  <c:v>Erode</c:v>
                </c:pt>
                <c:pt idx="9">
                  <c:v>Salem</c:v>
                </c:pt>
                <c:pt idx="10">
                  <c:v>Krishnagiri</c:v>
                </c:pt>
                <c:pt idx="11">
                  <c:v>Madurai</c:v>
                </c:pt>
                <c:pt idx="12">
                  <c:v>Kanyakumari</c:v>
                </c:pt>
                <c:pt idx="13">
                  <c:v>Tiruchirappalli</c:v>
                </c:pt>
                <c:pt idx="14">
                  <c:v>Nagapattinam</c:v>
                </c:pt>
                <c:pt idx="15">
                  <c:v>Kancheepuram</c:v>
                </c:pt>
                <c:pt idx="16">
                  <c:v>Tirupur</c:v>
                </c:pt>
                <c:pt idx="17">
                  <c:v>Thoothukudi</c:v>
                </c:pt>
                <c:pt idx="18">
                  <c:v>Nilgiris</c:v>
                </c:pt>
                <c:pt idx="19">
                  <c:v>Tirunelveli</c:v>
                </c:pt>
                <c:pt idx="20">
                  <c:v>Ariyalur</c:v>
                </c:pt>
                <c:pt idx="21">
                  <c:v>Coimbatore</c:v>
                </c:pt>
                <c:pt idx="22">
                  <c:v>Thanjavur</c:v>
                </c:pt>
                <c:pt idx="23">
                  <c:v>Viluppuram</c:v>
                </c:pt>
                <c:pt idx="24">
                  <c:v>Sivagangai</c:v>
                </c:pt>
                <c:pt idx="25">
                  <c:v>Theni</c:v>
                </c:pt>
                <c:pt idx="26">
                  <c:v>Dharmapuri</c:v>
                </c:pt>
                <c:pt idx="27">
                  <c:v>Tiruvarur</c:v>
                </c:pt>
                <c:pt idx="28">
                  <c:v>Tiruvannamalai</c:v>
                </c:pt>
                <c:pt idx="29">
                  <c:v>Pudukkottai</c:v>
                </c:pt>
                <c:pt idx="30">
                  <c:v>Karur</c:v>
                </c:pt>
              </c:strCache>
            </c:strRef>
          </c:cat>
          <c:val>
            <c:numRef>
              <c:f>Sheet4!$B$4:$B$34</c:f>
              <c:numCache>
                <c:formatCode>General</c:formatCode>
                <c:ptCount val="31"/>
                <c:pt idx="0">
                  <c:v>20892</c:v>
                </c:pt>
                <c:pt idx="1">
                  <c:v>16619</c:v>
                </c:pt>
                <c:pt idx="2">
                  <c:v>9145</c:v>
                </c:pt>
                <c:pt idx="3">
                  <c:v>8955</c:v>
                </c:pt>
                <c:pt idx="4">
                  <c:v>8836</c:v>
                </c:pt>
                <c:pt idx="5">
                  <c:v>6934</c:v>
                </c:pt>
                <c:pt idx="6">
                  <c:v>6787</c:v>
                </c:pt>
                <c:pt idx="7">
                  <c:v>6683</c:v>
                </c:pt>
                <c:pt idx="8">
                  <c:v>6010</c:v>
                </c:pt>
                <c:pt idx="9">
                  <c:v>5805</c:v>
                </c:pt>
                <c:pt idx="10">
                  <c:v>5529</c:v>
                </c:pt>
                <c:pt idx="11">
                  <c:v>5433</c:v>
                </c:pt>
                <c:pt idx="12">
                  <c:v>4974</c:v>
                </c:pt>
                <c:pt idx="13">
                  <c:v>4865</c:v>
                </c:pt>
                <c:pt idx="14">
                  <c:v>4587</c:v>
                </c:pt>
                <c:pt idx="15">
                  <c:v>4412</c:v>
                </c:pt>
                <c:pt idx="16">
                  <c:v>4260</c:v>
                </c:pt>
                <c:pt idx="17">
                  <c:v>3983</c:v>
                </c:pt>
                <c:pt idx="18">
                  <c:v>3732</c:v>
                </c:pt>
                <c:pt idx="19">
                  <c:v>3578</c:v>
                </c:pt>
                <c:pt idx="20">
                  <c:v>3429</c:v>
                </c:pt>
                <c:pt idx="21">
                  <c:v>3337</c:v>
                </c:pt>
                <c:pt idx="22">
                  <c:v>3009</c:v>
                </c:pt>
                <c:pt idx="23">
                  <c:v>2995</c:v>
                </c:pt>
                <c:pt idx="24">
                  <c:v>2909</c:v>
                </c:pt>
                <c:pt idx="25">
                  <c:v>2684</c:v>
                </c:pt>
                <c:pt idx="26">
                  <c:v>1742</c:v>
                </c:pt>
                <c:pt idx="27">
                  <c:v>1702</c:v>
                </c:pt>
                <c:pt idx="28">
                  <c:v>1560</c:v>
                </c:pt>
                <c:pt idx="29">
                  <c:v>795</c:v>
                </c:pt>
                <c:pt idx="30">
                  <c:v>507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789696"/>
        <c:axId val="218679552"/>
      </c:barChart>
      <c:lineChart>
        <c:grouping val="standard"/>
        <c:varyColors val="0"/>
        <c:ser>
          <c:idx val="1"/>
          <c:order val="1"/>
          <c:tx>
            <c:strRef>
              <c:f>Sheet4!$C$3</c:f>
              <c:strCache>
                <c:ptCount val="1"/>
                <c:pt idx="0">
                  <c:v>App Amt.</c:v>
                </c:pt>
              </c:strCache>
            </c:strRef>
          </c:tx>
          <c:dLbls>
            <c:numFmt formatCode="#,##0.00" sourceLinked="0"/>
            <c:txPr>
              <a:bodyPr/>
              <a:lstStyle/>
              <a:p>
                <a:pPr>
                  <a:defRPr sz="9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Sheet4!$A$4:$A$34</c:f>
              <c:strCache>
                <c:ptCount val="31"/>
                <c:pt idx="0">
                  <c:v>Ramanathapuram</c:v>
                </c:pt>
                <c:pt idx="1">
                  <c:v>Virudunagar</c:v>
                </c:pt>
                <c:pt idx="2">
                  <c:v>Namakkal</c:v>
                </c:pt>
                <c:pt idx="3">
                  <c:v>Thiruvallur</c:v>
                </c:pt>
                <c:pt idx="4">
                  <c:v>Vellore</c:v>
                </c:pt>
                <c:pt idx="5">
                  <c:v>Cuddalore</c:v>
                </c:pt>
                <c:pt idx="6">
                  <c:v>Perambalur</c:v>
                </c:pt>
                <c:pt idx="7">
                  <c:v>Dindigul</c:v>
                </c:pt>
                <c:pt idx="8">
                  <c:v>Erode</c:v>
                </c:pt>
                <c:pt idx="9">
                  <c:v>Salem</c:v>
                </c:pt>
                <c:pt idx="10">
                  <c:v>Krishnagiri</c:v>
                </c:pt>
                <c:pt idx="11">
                  <c:v>Madurai</c:v>
                </c:pt>
                <c:pt idx="12">
                  <c:v>Kanyakumari</c:v>
                </c:pt>
                <c:pt idx="13">
                  <c:v>Tiruchirappalli</c:v>
                </c:pt>
                <c:pt idx="14">
                  <c:v>Nagapattinam</c:v>
                </c:pt>
                <c:pt idx="15">
                  <c:v>Kancheepuram</c:v>
                </c:pt>
                <c:pt idx="16">
                  <c:v>Tirupur</c:v>
                </c:pt>
                <c:pt idx="17">
                  <c:v>Thoothukudi</c:v>
                </c:pt>
                <c:pt idx="18">
                  <c:v>Nilgiris</c:v>
                </c:pt>
                <c:pt idx="19">
                  <c:v>Tirunelveli</c:v>
                </c:pt>
                <c:pt idx="20">
                  <c:v>Ariyalur</c:v>
                </c:pt>
                <c:pt idx="21">
                  <c:v>Coimbatore</c:v>
                </c:pt>
                <c:pt idx="22">
                  <c:v>Thanjavur</c:v>
                </c:pt>
                <c:pt idx="23">
                  <c:v>Viluppuram</c:v>
                </c:pt>
                <c:pt idx="24">
                  <c:v>Sivagangai</c:v>
                </c:pt>
                <c:pt idx="25">
                  <c:v>Theni</c:v>
                </c:pt>
                <c:pt idx="26">
                  <c:v>Dharmapuri</c:v>
                </c:pt>
                <c:pt idx="27">
                  <c:v>Tiruvarur</c:v>
                </c:pt>
                <c:pt idx="28">
                  <c:v>Tiruvannamalai</c:v>
                </c:pt>
                <c:pt idx="29">
                  <c:v>Pudukkottai</c:v>
                </c:pt>
                <c:pt idx="30">
                  <c:v>Karur</c:v>
                </c:pt>
              </c:strCache>
            </c:strRef>
          </c:cat>
          <c:val>
            <c:numRef>
              <c:f>Sheet4!$C$4:$C$34</c:f>
              <c:numCache>
                <c:formatCode>General</c:formatCode>
                <c:ptCount val="31"/>
                <c:pt idx="0">
                  <c:v>29.914366999999995</c:v>
                </c:pt>
                <c:pt idx="1">
                  <c:v>26.844640999999999</c:v>
                </c:pt>
                <c:pt idx="2">
                  <c:v>10.918829500000001</c:v>
                </c:pt>
                <c:pt idx="3">
                  <c:v>11.873794499999999</c:v>
                </c:pt>
                <c:pt idx="4">
                  <c:v>16.0572655</c:v>
                </c:pt>
                <c:pt idx="5">
                  <c:v>8.729039499999999</c:v>
                </c:pt>
                <c:pt idx="6">
                  <c:v>9.5007370000000009</c:v>
                </c:pt>
                <c:pt idx="7">
                  <c:v>9.8268649999999997</c:v>
                </c:pt>
                <c:pt idx="8">
                  <c:v>8.2929379999999995</c:v>
                </c:pt>
                <c:pt idx="9">
                  <c:v>7.5830155000000001</c:v>
                </c:pt>
                <c:pt idx="10">
                  <c:v>7.8200959999999995</c:v>
                </c:pt>
                <c:pt idx="11">
                  <c:v>8.707593000000001</c:v>
                </c:pt>
                <c:pt idx="12">
                  <c:v>6.6507144000000009</c:v>
                </c:pt>
                <c:pt idx="13">
                  <c:v>7.1526779999999999</c:v>
                </c:pt>
                <c:pt idx="14">
                  <c:v>6.9750389999999989</c:v>
                </c:pt>
                <c:pt idx="15">
                  <c:v>6.5014190000000003</c:v>
                </c:pt>
                <c:pt idx="16">
                  <c:v>6.4004690000000002</c:v>
                </c:pt>
                <c:pt idx="17">
                  <c:v>5.8090069999999994</c:v>
                </c:pt>
                <c:pt idx="18">
                  <c:v>6.760383</c:v>
                </c:pt>
                <c:pt idx="19">
                  <c:v>5.977074</c:v>
                </c:pt>
                <c:pt idx="20">
                  <c:v>4.5618660000000002</c:v>
                </c:pt>
                <c:pt idx="21">
                  <c:v>5.1591334999999994</c:v>
                </c:pt>
                <c:pt idx="22">
                  <c:v>4.0459934999999998</c:v>
                </c:pt>
                <c:pt idx="23">
                  <c:v>4.3579690000000006</c:v>
                </c:pt>
                <c:pt idx="24">
                  <c:v>4.096838</c:v>
                </c:pt>
                <c:pt idx="25">
                  <c:v>3.8195220000000001</c:v>
                </c:pt>
                <c:pt idx="26">
                  <c:v>2.4343179999999998</c:v>
                </c:pt>
                <c:pt idx="27">
                  <c:v>2.843197</c:v>
                </c:pt>
                <c:pt idx="28">
                  <c:v>2.0462759999999998</c:v>
                </c:pt>
                <c:pt idx="29">
                  <c:v>1.157635</c:v>
                </c:pt>
                <c:pt idx="30">
                  <c:v>0.58107500000000001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802432"/>
        <c:axId val="218775552"/>
      </c:lineChart>
      <c:catAx>
        <c:axId val="171789696"/>
        <c:scaling>
          <c:orientation val="minMax"/>
        </c:scaling>
        <c:delete val="0"/>
        <c:axPos val="b"/>
        <c:majorTickMark val="out"/>
        <c:minorTickMark val="none"/>
        <c:tickLblPos val="nextTo"/>
        <c:crossAx val="218679552"/>
        <c:crosses val="autoZero"/>
        <c:auto val="1"/>
        <c:lblAlgn val="ctr"/>
        <c:lblOffset val="100"/>
        <c:noMultiLvlLbl val="0"/>
      </c:catAx>
      <c:valAx>
        <c:axId val="218679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1789696"/>
        <c:crosses val="autoZero"/>
        <c:crossBetween val="between"/>
      </c:valAx>
      <c:valAx>
        <c:axId val="2187755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18802432"/>
        <c:crosses val="max"/>
        <c:crossBetween val="between"/>
      </c:valAx>
      <c:catAx>
        <c:axId val="218802432"/>
        <c:scaling>
          <c:orientation val="minMax"/>
        </c:scaling>
        <c:delete val="1"/>
        <c:axPos val="b"/>
        <c:majorTickMark val="out"/>
        <c:minorTickMark val="none"/>
        <c:tickLblPos val="nextTo"/>
        <c:crossAx val="21877555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'[Nodel Officer Review Presentation.xlsx]Month Wise (2)'!$D$5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'[Nodel Officer Review Presentation.xlsx]Month Wise (2)'!$B$42:$C$47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Hospital,Cuddalore TN.</c:v>
                  </c:pt>
                </c:lvl>
              </c:multiLvlStrCache>
            </c:multiLvlStrRef>
          </c:cat>
          <c:val>
            <c:numRef>
              <c:f>'[Nodel Officer Review Presentation.xlsx]Month Wise (2)'!$D$42:$D$47</c:f>
              <c:numCache>
                <c:formatCode>General</c:formatCode>
                <c:ptCount val="6"/>
                <c:pt idx="0">
                  <c:v>22</c:v>
                </c:pt>
                <c:pt idx="1">
                  <c:v>52</c:v>
                </c:pt>
                <c:pt idx="2">
                  <c:v>69</c:v>
                </c:pt>
                <c:pt idx="3">
                  <c:v>43</c:v>
                </c:pt>
                <c:pt idx="4">
                  <c:v>56</c:v>
                </c:pt>
                <c:pt idx="5">
                  <c:v>21</c:v>
                </c:pt>
              </c:numCache>
            </c:numRef>
          </c:val>
        </c:ser>
        <c:ser>
          <c:idx val="1"/>
          <c:order val="1"/>
          <c:tx>
            <c:strRef>
              <c:f>'[Nodel Officer Review Presentation.xlsx]Month Wise (2)'!$E$5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'[Nodel Officer Review Presentation.xlsx]Month Wise (2)'!$B$42:$C$47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Hospital,Cuddalore TN.</c:v>
                  </c:pt>
                </c:lvl>
              </c:multiLvlStrCache>
            </c:multiLvlStrRef>
          </c:cat>
          <c:val>
            <c:numRef>
              <c:f>'[Nodel Officer Review Presentation.xlsx]Month Wise (2)'!$E$42:$E$47</c:f>
              <c:numCache>
                <c:formatCode>General</c:formatCode>
                <c:ptCount val="6"/>
                <c:pt idx="0">
                  <c:v>63</c:v>
                </c:pt>
                <c:pt idx="1">
                  <c:v>134</c:v>
                </c:pt>
                <c:pt idx="2">
                  <c:v>141</c:v>
                </c:pt>
                <c:pt idx="3">
                  <c:v>124</c:v>
                </c:pt>
                <c:pt idx="4">
                  <c:v>111</c:v>
                </c:pt>
                <c:pt idx="5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0181120"/>
        <c:axId val="910183808"/>
        <c:axId val="0"/>
      </c:bar3DChart>
      <c:catAx>
        <c:axId val="91018112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10183808"/>
        <c:crosses val="autoZero"/>
        <c:auto val="1"/>
        <c:lblAlgn val="ctr"/>
        <c:lblOffset val="100"/>
        <c:noMultiLvlLbl val="0"/>
      </c:catAx>
      <c:valAx>
        <c:axId val="9101838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101811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'[Nodel Officer Review Presentation.xlsx]Month Wise (2)'!$D$5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'[Nodel Officer Review Presentation.xlsx]Month Wise (2)'!$B$12:$C$17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Kurinjipadi, Cuddalore TN.</c:v>
                  </c:pt>
                </c:lvl>
              </c:multiLvlStrCache>
            </c:multiLvlStrRef>
          </c:cat>
          <c:val>
            <c:numRef>
              <c:f>'[Nodel Officer Review Presentation.xlsx]Month Wise (2)'!$D$12:$D$17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'[Nodel Officer Review Presentation.xlsx]Month Wise (2)'!$E$5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'[Nodel Officer Review Presentation.xlsx]Month Wise (2)'!$B$12:$C$17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Kurinjipadi, Cuddalore TN.</c:v>
                  </c:pt>
                </c:lvl>
              </c:multiLvlStrCache>
            </c:multiLvlStrRef>
          </c:cat>
          <c:val>
            <c:numRef>
              <c:f>'[Nodel Officer Review Presentation.xlsx]Month Wise (2)'!$E$12:$E$17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11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0016896"/>
        <c:axId val="910018432"/>
        <c:axId val="0"/>
      </c:bar3DChart>
      <c:catAx>
        <c:axId val="91001689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10018432"/>
        <c:crosses val="autoZero"/>
        <c:auto val="1"/>
        <c:lblAlgn val="ctr"/>
        <c:lblOffset val="100"/>
        <c:noMultiLvlLbl val="0"/>
      </c:catAx>
      <c:valAx>
        <c:axId val="9100184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1001689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'[Nodel Officer Review Presentation.xlsx]Month Wise (2)'!$D$5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'[Nodel Officer Review Presentation.xlsx]Month Wise (2)'!$B$18:$C$23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Panruti, Cuddalore TN.</c:v>
                  </c:pt>
                </c:lvl>
              </c:multiLvlStrCache>
            </c:multiLvlStrRef>
          </c:cat>
          <c:val>
            <c:numRef>
              <c:f>'[Nodel Officer Review Presentation.xlsx]Month Wise (2)'!$D$18:$D$23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4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'[Nodel Officer Review Presentation.xlsx]Month Wise (2)'!$E$5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'[Nodel Officer Review Presentation.xlsx]Month Wise (2)'!$B$18:$C$23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Panruti, Cuddalore TN.</c:v>
                  </c:pt>
                </c:lvl>
              </c:multiLvlStrCache>
            </c:multiLvlStrRef>
          </c:cat>
          <c:val>
            <c:numRef>
              <c:f>'[Nodel Officer Review Presentation.xlsx]Month Wise (2)'!$E$18:$E$23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0146176"/>
        <c:axId val="910307712"/>
        <c:axId val="0"/>
      </c:bar3DChart>
      <c:catAx>
        <c:axId val="9101461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10307712"/>
        <c:crosses val="autoZero"/>
        <c:auto val="1"/>
        <c:lblAlgn val="ctr"/>
        <c:lblOffset val="100"/>
        <c:noMultiLvlLbl val="0"/>
      </c:catAx>
      <c:valAx>
        <c:axId val="9103077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1014617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'[Nodel Officer Review Presentation.xlsx]Month Wise (2)'!$D$5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'[Nodel Officer Review Presentation.xlsx]Month Wise (2)'!$B$6:$C$11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kattumannarkudi,Cuddalore TN.</c:v>
                  </c:pt>
                </c:lvl>
              </c:multiLvlStrCache>
            </c:multiLvlStrRef>
          </c:cat>
          <c:val>
            <c:numRef>
              <c:f>'[Nodel Officer Review Presentation.xlsx]Month Wise (2)'!$D$6:$D$11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'[Nodel Officer Review Presentation.xlsx]Month Wise (2)'!$E$5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'[Nodel Officer Review Presentation.xlsx]Month Wise (2)'!$B$6:$C$11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kattumannarkudi,Cuddalore TN.</c:v>
                  </c:pt>
                </c:lvl>
              </c:multiLvlStrCache>
            </c:multiLvlStrRef>
          </c:cat>
          <c:val>
            <c:numRef>
              <c:f>'[Nodel Officer Review Presentation.xlsx]Month Wise (2)'!$E$6:$E$11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4105856"/>
        <c:axId val="764107392"/>
        <c:axId val="0"/>
      </c:bar3DChart>
      <c:catAx>
        <c:axId val="76410585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64107392"/>
        <c:crosses val="autoZero"/>
        <c:auto val="1"/>
        <c:lblAlgn val="ctr"/>
        <c:lblOffset val="100"/>
        <c:noMultiLvlLbl val="0"/>
      </c:catAx>
      <c:valAx>
        <c:axId val="7641073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6410585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'[Nodel Officer Review Presentation.xlsx]Month Wise (2)'!$D$5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'[Nodel Officer Review Presentation.xlsx]Month Wise (2)'!$B$24:$C$29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Tittakudi, Cuddalore TN.</c:v>
                  </c:pt>
                </c:lvl>
              </c:multiLvlStrCache>
            </c:multiLvlStrRef>
          </c:cat>
          <c:val>
            <c:numRef>
              <c:f>'[Nodel Officer Review Presentation.xlsx]Month Wise (2)'!$D$24:$D$29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'[Nodel Officer Review Presentation.xlsx]Month Wise (2)'!$E$5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'[Nodel Officer Review Presentation.xlsx]Month Wise (2)'!$B$24:$C$29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Tittakudi, Cuddalore TN.</c:v>
                  </c:pt>
                </c:lvl>
              </c:multiLvlStrCache>
            </c:multiLvlStrRef>
          </c:cat>
          <c:val>
            <c:numRef>
              <c:f>'[Nodel Officer Review Presentation.xlsx]Month Wise (2)'!$E$24:$E$29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4211200"/>
        <c:axId val="764212736"/>
        <c:axId val="0"/>
      </c:bar3DChart>
      <c:catAx>
        <c:axId val="7642112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64212736"/>
        <c:crosses val="autoZero"/>
        <c:auto val="1"/>
        <c:lblAlgn val="ctr"/>
        <c:lblOffset val="100"/>
        <c:noMultiLvlLbl val="0"/>
      </c:catAx>
      <c:valAx>
        <c:axId val="7642127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6421120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Sheet12!$B$14:$C$19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Harur,Dharmapuri TN.</c:v>
                  </c:pt>
                </c:lvl>
              </c:multiLvlStrCache>
            </c:multiLvlStrRef>
          </c:cat>
          <c:val>
            <c:numRef>
              <c:f>Sheet12!$D$14:$D$19</c:f>
              <c:numCache>
                <c:formatCode>General</c:formatCode>
                <c:ptCount val="6"/>
                <c:pt idx="0">
                  <c:v>13</c:v>
                </c:pt>
                <c:pt idx="1">
                  <c:v>7</c:v>
                </c:pt>
                <c:pt idx="2">
                  <c:v>17</c:v>
                </c:pt>
                <c:pt idx="3">
                  <c:v>17</c:v>
                </c:pt>
                <c:pt idx="4">
                  <c:v>21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Sheet12!$B$14:$C$19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Harur,Dharmapuri TN.</c:v>
                  </c:pt>
                </c:lvl>
              </c:multiLvlStrCache>
            </c:multiLvlStrRef>
          </c:cat>
          <c:val>
            <c:numRef>
              <c:f>Sheet12!$E$14:$E$19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9</c:v>
                </c:pt>
                <c:pt idx="3">
                  <c:v>21</c:v>
                </c:pt>
                <c:pt idx="4">
                  <c:v>38</c:v>
                </c:pt>
                <c:pt idx="5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3177600"/>
        <c:axId val="653179904"/>
        <c:axId val="0"/>
      </c:bar3DChart>
      <c:catAx>
        <c:axId val="653177600"/>
        <c:scaling>
          <c:orientation val="minMax"/>
        </c:scaling>
        <c:delete val="0"/>
        <c:axPos val="b"/>
        <c:majorTickMark val="none"/>
        <c:minorTickMark val="none"/>
        <c:tickLblPos val="nextTo"/>
        <c:crossAx val="653179904"/>
        <c:crosses val="autoZero"/>
        <c:auto val="1"/>
        <c:lblAlgn val="ctr"/>
        <c:lblOffset val="100"/>
        <c:noMultiLvlLbl val="0"/>
      </c:catAx>
      <c:valAx>
        <c:axId val="6531799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5317760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Sheet12!$B$20:$C$25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Palacode, Dharmapuri TN.</c:v>
                  </c:pt>
                </c:lvl>
              </c:multiLvlStrCache>
            </c:multiLvlStrRef>
          </c:cat>
          <c:val>
            <c:numRef>
              <c:f>Sheet12!$D$20:$D$25</c:f>
              <c:numCache>
                <c:formatCode>General</c:formatCode>
                <c:ptCount val="6"/>
                <c:pt idx="0">
                  <c:v>0</c:v>
                </c:pt>
                <c:pt idx="1">
                  <c:v>6</c:v>
                </c:pt>
                <c:pt idx="2">
                  <c:v>5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Sheet12!$B$20:$C$25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Palacode, Dharmapuri TN.</c:v>
                  </c:pt>
                </c:lvl>
              </c:multiLvlStrCache>
            </c:multiLvlStrRef>
          </c:cat>
          <c:val>
            <c:numRef>
              <c:f>Sheet12!$E$20:$E$25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5</c:v>
                </c:pt>
                <c:pt idx="3">
                  <c:v>7</c:v>
                </c:pt>
                <c:pt idx="4">
                  <c:v>0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0035200"/>
        <c:axId val="760067200"/>
        <c:axId val="0"/>
      </c:bar3DChart>
      <c:catAx>
        <c:axId val="760035200"/>
        <c:scaling>
          <c:orientation val="minMax"/>
        </c:scaling>
        <c:delete val="0"/>
        <c:axPos val="b"/>
        <c:majorTickMark val="none"/>
        <c:minorTickMark val="none"/>
        <c:tickLblPos val="nextTo"/>
        <c:crossAx val="760067200"/>
        <c:crosses val="autoZero"/>
        <c:auto val="1"/>
        <c:lblAlgn val="ctr"/>
        <c:lblOffset val="100"/>
        <c:noMultiLvlLbl val="0"/>
      </c:catAx>
      <c:valAx>
        <c:axId val="7600672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6003520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Sheet12!$B$26:$C$31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Pappireddipatti, Dharmapuri TN.</c:v>
                  </c:pt>
                </c:lvl>
              </c:multiLvlStrCache>
            </c:multiLvlStrRef>
          </c:cat>
          <c:val>
            <c:numRef>
              <c:f>Sheet12!$D$26:$D$31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Sheet12!$B$26:$C$31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Pappireddipatti, Dharmapuri TN.</c:v>
                  </c:pt>
                </c:lvl>
              </c:multiLvlStrCache>
            </c:multiLvlStrRef>
          </c:cat>
          <c:val>
            <c:numRef>
              <c:f>Sheet12!$E$26:$E$31</c:f>
              <c:numCache>
                <c:formatCode>General</c:formatCode>
                <c:ptCount val="6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7436672"/>
        <c:axId val="767438208"/>
        <c:axId val="0"/>
      </c:bar3DChart>
      <c:catAx>
        <c:axId val="767436672"/>
        <c:scaling>
          <c:orientation val="minMax"/>
        </c:scaling>
        <c:delete val="0"/>
        <c:axPos val="b"/>
        <c:majorTickMark val="none"/>
        <c:minorTickMark val="none"/>
        <c:tickLblPos val="nextTo"/>
        <c:crossAx val="767438208"/>
        <c:crosses val="autoZero"/>
        <c:auto val="1"/>
        <c:lblAlgn val="ctr"/>
        <c:lblOffset val="100"/>
        <c:noMultiLvlLbl val="0"/>
      </c:catAx>
      <c:valAx>
        <c:axId val="7674382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6743667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Sheet12!$B$32:$C$37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Head Quarters Hospital,Dharmapuri TN.</c:v>
                  </c:pt>
                </c:lvl>
              </c:multiLvlStrCache>
            </c:multiLvlStrRef>
          </c:cat>
          <c:val>
            <c:numRef>
              <c:f>Sheet12!$D$32:$D$37</c:f>
              <c:numCache>
                <c:formatCode>General</c:formatCode>
                <c:ptCount val="6"/>
                <c:pt idx="0">
                  <c:v>5</c:v>
                </c:pt>
                <c:pt idx="1">
                  <c:v>20</c:v>
                </c:pt>
                <c:pt idx="2">
                  <c:v>30</c:v>
                </c:pt>
                <c:pt idx="3">
                  <c:v>28</c:v>
                </c:pt>
                <c:pt idx="4">
                  <c:v>21</c:v>
                </c:pt>
                <c:pt idx="5">
                  <c:v>14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Sheet12!$B$32:$C$37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Head Quarters Hospital,Dharmapuri TN.</c:v>
                  </c:pt>
                </c:lvl>
              </c:multiLvlStrCache>
            </c:multiLvlStrRef>
          </c:cat>
          <c:val>
            <c:numRef>
              <c:f>Sheet12!$E$32:$E$37</c:f>
              <c:numCache>
                <c:formatCode>General</c:formatCode>
                <c:ptCount val="6"/>
                <c:pt idx="0">
                  <c:v>6</c:v>
                </c:pt>
                <c:pt idx="1">
                  <c:v>19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6383488"/>
        <c:axId val="837255552"/>
        <c:axId val="0"/>
      </c:bar3DChart>
      <c:catAx>
        <c:axId val="836383488"/>
        <c:scaling>
          <c:orientation val="minMax"/>
        </c:scaling>
        <c:delete val="0"/>
        <c:axPos val="b"/>
        <c:majorTickMark val="none"/>
        <c:minorTickMark val="none"/>
        <c:tickLblPos val="nextTo"/>
        <c:crossAx val="837255552"/>
        <c:crosses val="autoZero"/>
        <c:auto val="1"/>
        <c:lblAlgn val="ctr"/>
        <c:lblOffset val="100"/>
        <c:noMultiLvlLbl val="0"/>
      </c:catAx>
      <c:valAx>
        <c:axId val="8372555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3638348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Wise'!$B$18:$C$23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Sriperambudur, Kanchipuram. TN.</c:v>
                  </c:pt>
                </c:lvl>
              </c:multiLvlStrCache>
            </c:multiLvlStrRef>
          </c:cat>
          <c:val>
            <c:numRef>
              <c:f>'Month Wise'!$D$18:$D$23</c:f>
              <c:numCache>
                <c:formatCode>General</c:formatCode>
                <c:ptCount val="6"/>
                <c:pt idx="0">
                  <c:v>1</c:v>
                </c:pt>
                <c:pt idx="1">
                  <c:v>6</c:v>
                </c:pt>
                <c:pt idx="2">
                  <c:v>5</c:v>
                </c:pt>
                <c:pt idx="3">
                  <c:v>1</c:v>
                </c:pt>
                <c:pt idx="4">
                  <c:v>7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Wise'!$B$18:$C$23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Sriperambudur, Kanchipuram. TN.</c:v>
                  </c:pt>
                </c:lvl>
              </c:multiLvlStrCache>
            </c:multiLvlStrRef>
          </c:cat>
          <c:val>
            <c:numRef>
              <c:f>'Month Wise'!$E$18:$E$23</c:f>
              <c:numCache>
                <c:formatCode>General</c:formatCode>
                <c:ptCount val="6"/>
                <c:pt idx="0">
                  <c:v>3</c:v>
                </c:pt>
                <c:pt idx="1">
                  <c:v>6</c:v>
                </c:pt>
                <c:pt idx="2">
                  <c:v>7</c:v>
                </c:pt>
                <c:pt idx="3">
                  <c:v>98</c:v>
                </c:pt>
                <c:pt idx="4">
                  <c:v>6</c:v>
                </c:pt>
                <c:pt idx="5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563840"/>
        <c:axId val="170565632"/>
        <c:axId val="0"/>
      </c:bar3DChart>
      <c:catAx>
        <c:axId val="1705638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70565632"/>
        <c:crosses val="autoZero"/>
        <c:auto val="1"/>
        <c:lblAlgn val="ctr"/>
        <c:lblOffset val="100"/>
        <c:noMultiLvlLbl val="0"/>
      </c:catAx>
      <c:valAx>
        <c:axId val="1705656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705638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3A299"/>
            </a:solidFill>
          </c:spPr>
          <c:invertIfNegative val="0"/>
          <c:cat>
            <c:strRef>
              <c:f>'Sheet1 (3)'!$D$3:$D$32</c:f>
              <c:strCache>
                <c:ptCount val="30"/>
                <c:pt idx="0">
                  <c:v>GHQ Ramnad</c:v>
                </c:pt>
                <c:pt idx="1">
                  <c:v>GHQ Perambalur</c:v>
                </c:pt>
                <c:pt idx="2">
                  <c:v>GHQ Namakkal</c:v>
                </c:pt>
                <c:pt idx="3">
                  <c:v>GHQ Tiruvallur</c:v>
                </c:pt>
                <c:pt idx="4">
                  <c:v>GHQ Virudhunagar</c:v>
                </c:pt>
                <c:pt idx="5">
                  <c:v>GHQ Dhindigul</c:v>
                </c:pt>
                <c:pt idx="6">
                  <c:v>GHQ Cuddalore</c:v>
                </c:pt>
                <c:pt idx="7">
                  <c:v>GHQ Paramakudi Ramnad</c:v>
                </c:pt>
                <c:pt idx="8">
                  <c:v>GHQ Krishnagiri</c:v>
                </c:pt>
                <c:pt idx="9">
                  <c:v>GH Thirupathur Vellore</c:v>
                </c:pt>
                <c:pt idx="10">
                  <c:v>GH Arupukottai Virdhunagar</c:v>
                </c:pt>
                <c:pt idx="11">
                  <c:v>GHQ Erode</c:v>
                </c:pt>
                <c:pt idx="12">
                  <c:v>GHQ Kanyakumari</c:v>
                </c:pt>
                <c:pt idx="13">
                  <c:v>GHQ Kancheepuram</c:v>
                </c:pt>
                <c:pt idx="14">
                  <c:v>GH Sivakasi Virudhunagar</c:v>
                </c:pt>
                <c:pt idx="15">
                  <c:v>GHQ Kovilpatti Tuticorin</c:v>
                </c:pt>
                <c:pt idx="16">
                  <c:v>GHQ Nilgiris</c:v>
                </c:pt>
                <c:pt idx="17">
                  <c:v>GHQ Nagapattinam</c:v>
                </c:pt>
                <c:pt idx="18">
                  <c:v>GHQ Ariyalur</c:v>
                </c:pt>
                <c:pt idx="19">
                  <c:v>GHQ Kumbakonam Thanjavur</c:v>
                </c:pt>
                <c:pt idx="20">
                  <c:v>GH Melur Madurai</c:v>
                </c:pt>
                <c:pt idx="21">
                  <c:v>GHQ Tenkasi Tiruneveli</c:v>
                </c:pt>
                <c:pt idx="22">
                  <c:v>GH Keelakkarai Ramnad</c:v>
                </c:pt>
                <c:pt idx="23">
                  <c:v>GHQ Manaparai Trichy</c:v>
                </c:pt>
                <c:pt idx="24">
                  <c:v>GHQ Mettur Dam Salem</c:v>
                </c:pt>
                <c:pt idx="25">
                  <c:v>GH Authur Salem</c:v>
                </c:pt>
                <c:pt idx="26">
                  <c:v>GHQ Coimbatore</c:v>
                </c:pt>
                <c:pt idx="27">
                  <c:v>GH Gobichettipalayam Erode</c:v>
                </c:pt>
                <c:pt idx="28">
                  <c:v>GHQ Tirupur</c:v>
                </c:pt>
                <c:pt idx="29">
                  <c:v>GHQ Madurai</c:v>
                </c:pt>
              </c:strCache>
            </c:strRef>
          </c:cat>
          <c:val>
            <c:numRef>
              <c:f>'Sheet1 (3)'!$E$3:$E$32</c:f>
              <c:numCache>
                <c:formatCode>General</c:formatCode>
                <c:ptCount val="30"/>
                <c:pt idx="0">
                  <c:v>8346</c:v>
                </c:pt>
                <c:pt idx="1">
                  <c:v>6787</c:v>
                </c:pt>
                <c:pt idx="2">
                  <c:v>6288</c:v>
                </c:pt>
                <c:pt idx="3">
                  <c:v>5869</c:v>
                </c:pt>
                <c:pt idx="4">
                  <c:v>5826</c:v>
                </c:pt>
                <c:pt idx="5">
                  <c:v>5166</c:v>
                </c:pt>
                <c:pt idx="6">
                  <c:v>4882</c:v>
                </c:pt>
                <c:pt idx="7">
                  <c:v>4689</c:v>
                </c:pt>
                <c:pt idx="8">
                  <c:v>3878</c:v>
                </c:pt>
                <c:pt idx="9">
                  <c:v>3785</c:v>
                </c:pt>
                <c:pt idx="10">
                  <c:v>3731</c:v>
                </c:pt>
                <c:pt idx="11">
                  <c:v>3412</c:v>
                </c:pt>
                <c:pt idx="12">
                  <c:v>3330</c:v>
                </c:pt>
                <c:pt idx="13">
                  <c:v>2815</c:v>
                </c:pt>
                <c:pt idx="14">
                  <c:v>2763</c:v>
                </c:pt>
                <c:pt idx="15">
                  <c:v>2719</c:v>
                </c:pt>
                <c:pt idx="16">
                  <c:v>2664</c:v>
                </c:pt>
                <c:pt idx="17">
                  <c:v>2611</c:v>
                </c:pt>
                <c:pt idx="18">
                  <c:v>2529</c:v>
                </c:pt>
                <c:pt idx="19">
                  <c:v>2465</c:v>
                </c:pt>
                <c:pt idx="20">
                  <c:v>2301</c:v>
                </c:pt>
                <c:pt idx="21">
                  <c:v>2250</c:v>
                </c:pt>
                <c:pt idx="22">
                  <c:v>2244</c:v>
                </c:pt>
                <c:pt idx="23">
                  <c:v>2220</c:v>
                </c:pt>
                <c:pt idx="24">
                  <c:v>2204</c:v>
                </c:pt>
                <c:pt idx="25">
                  <c:v>2179</c:v>
                </c:pt>
                <c:pt idx="26">
                  <c:v>1824</c:v>
                </c:pt>
                <c:pt idx="27">
                  <c:v>1804</c:v>
                </c:pt>
                <c:pt idx="28">
                  <c:v>1775</c:v>
                </c:pt>
                <c:pt idx="29">
                  <c:v>1732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902400"/>
        <c:axId val="34903936"/>
      </c:barChart>
      <c:lineChart>
        <c:grouping val="standard"/>
        <c:varyColors val="0"/>
        <c:ser>
          <c:idx val="1"/>
          <c:order val="1"/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'Sheet1 (3)'!$D$3:$D$32</c:f>
              <c:strCache>
                <c:ptCount val="30"/>
                <c:pt idx="0">
                  <c:v>GHQ Ramnad</c:v>
                </c:pt>
                <c:pt idx="1">
                  <c:v>GHQ Perambalur</c:v>
                </c:pt>
                <c:pt idx="2">
                  <c:v>GHQ Namakkal</c:v>
                </c:pt>
                <c:pt idx="3">
                  <c:v>GHQ Tiruvallur</c:v>
                </c:pt>
                <c:pt idx="4">
                  <c:v>GHQ Virudhunagar</c:v>
                </c:pt>
                <c:pt idx="5">
                  <c:v>GHQ Dhindigul</c:v>
                </c:pt>
                <c:pt idx="6">
                  <c:v>GHQ Cuddalore</c:v>
                </c:pt>
                <c:pt idx="7">
                  <c:v>GHQ Paramakudi Ramnad</c:v>
                </c:pt>
                <c:pt idx="8">
                  <c:v>GHQ Krishnagiri</c:v>
                </c:pt>
                <c:pt idx="9">
                  <c:v>GH Thirupathur Vellore</c:v>
                </c:pt>
                <c:pt idx="10">
                  <c:v>GH Arupukottai Virdhunagar</c:v>
                </c:pt>
                <c:pt idx="11">
                  <c:v>GHQ Erode</c:v>
                </c:pt>
                <c:pt idx="12">
                  <c:v>GHQ Kanyakumari</c:v>
                </c:pt>
                <c:pt idx="13">
                  <c:v>GHQ Kancheepuram</c:v>
                </c:pt>
                <c:pt idx="14">
                  <c:v>GH Sivakasi Virudhunagar</c:v>
                </c:pt>
                <c:pt idx="15">
                  <c:v>GHQ Kovilpatti Tuticorin</c:v>
                </c:pt>
                <c:pt idx="16">
                  <c:v>GHQ Nilgiris</c:v>
                </c:pt>
                <c:pt idx="17">
                  <c:v>GHQ Nagapattinam</c:v>
                </c:pt>
                <c:pt idx="18">
                  <c:v>GHQ Ariyalur</c:v>
                </c:pt>
                <c:pt idx="19">
                  <c:v>GHQ Kumbakonam Thanjavur</c:v>
                </c:pt>
                <c:pt idx="20">
                  <c:v>GH Melur Madurai</c:v>
                </c:pt>
                <c:pt idx="21">
                  <c:v>GHQ Tenkasi Tiruneveli</c:v>
                </c:pt>
                <c:pt idx="22">
                  <c:v>GH Keelakkarai Ramnad</c:v>
                </c:pt>
                <c:pt idx="23">
                  <c:v>GHQ Manaparai Trichy</c:v>
                </c:pt>
                <c:pt idx="24">
                  <c:v>GHQ Mettur Dam Salem</c:v>
                </c:pt>
                <c:pt idx="25">
                  <c:v>GH Authur Salem</c:v>
                </c:pt>
                <c:pt idx="26">
                  <c:v>GHQ Coimbatore</c:v>
                </c:pt>
                <c:pt idx="27">
                  <c:v>GH Gobichettipalayam Erode</c:v>
                </c:pt>
                <c:pt idx="28">
                  <c:v>GHQ Tirupur</c:v>
                </c:pt>
                <c:pt idx="29">
                  <c:v>GHQ Madurai</c:v>
                </c:pt>
              </c:strCache>
            </c:strRef>
          </c:cat>
          <c:val>
            <c:numRef>
              <c:f>'Sheet1 (3)'!$F$3:$F$32</c:f>
              <c:numCache>
                <c:formatCode>0.00</c:formatCode>
                <c:ptCount val="30"/>
                <c:pt idx="0">
                  <c:v>12.3631593</c:v>
                </c:pt>
                <c:pt idx="1">
                  <c:v>9.5007370000000009</c:v>
                </c:pt>
                <c:pt idx="2">
                  <c:v>7.8601444999999996</c:v>
                </c:pt>
                <c:pt idx="3">
                  <c:v>7.6298864999999996</c:v>
                </c:pt>
                <c:pt idx="4">
                  <c:v>8.8588895000000001</c:v>
                </c:pt>
                <c:pt idx="5">
                  <c:v>7.46896</c:v>
                </c:pt>
                <c:pt idx="6">
                  <c:v>6.3938575000000002</c:v>
                </c:pt>
                <c:pt idx="7">
                  <c:v>7.6942754999999998</c:v>
                </c:pt>
                <c:pt idx="8">
                  <c:v>5.5041859999999998</c:v>
                </c:pt>
                <c:pt idx="9">
                  <c:v>7.9016500000000001</c:v>
                </c:pt>
                <c:pt idx="10">
                  <c:v>5.5667454999999997</c:v>
                </c:pt>
                <c:pt idx="11">
                  <c:v>4.5410940000000002</c:v>
                </c:pt>
                <c:pt idx="12">
                  <c:v>4.2766164</c:v>
                </c:pt>
                <c:pt idx="13">
                  <c:v>4.2619049999999996</c:v>
                </c:pt>
                <c:pt idx="14">
                  <c:v>4.9596714999999998</c:v>
                </c:pt>
                <c:pt idx="15">
                  <c:v>4.0664809999999996</c:v>
                </c:pt>
                <c:pt idx="16">
                  <c:v>4.7855780000000001</c:v>
                </c:pt>
                <c:pt idx="17">
                  <c:v>4.0358999999999998</c:v>
                </c:pt>
                <c:pt idx="18">
                  <c:v>3.5475859999999999</c:v>
                </c:pt>
                <c:pt idx="19">
                  <c:v>3.3353735000000002</c:v>
                </c:pt>
                <c:pt idx="20">
                  <c:v>3.9700060000000001</c:v>
                </c:pt>
                <c:pt idx="21">
                  <c:v>3.7850540000000001</c:v>
                </c:pt>
                <c:pt idx="22">
                  <c:v>2.9547370000000002</c:v>
                </c:pt>
                <c:pt idx="23">
                  <c:v>3.1758609999999998</c:v>
                </c:pt>
                <c:pt idx="24">
                  <c:v>3.1709209999999999</c:v>
                </c:pt>
                <c:pt idx="25">
                  <c:v>2.6243720000000001</c:v>
                </c:pt>
                <c:pt idx="26">
                  <c:v>2.9174495</c:v>
                </c:pt>
                <c:pt idx="27">
                  <c:v>2.8168600000000001</c:v>
                </c:pt>
                <c:pt idx="28">
                  <c:v>2.5474869999999998</c:v>
                </c:pt>
                <c:pt idx="29">
                  <c:v>2.658582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911360"/>
        <c:axId val="34905472"/>
      </c:lineChart>
      <c:catAx>
        <c:axId val="34902400"/>
        <c:scaling>
          <c:orientation val="minMax"/>
        </c:scaling>
        <c:delete val="0"/>
        <c:axPos val="b"/>
        <c:majorTickMark val="out"/>
        <c:minorTickMark val="none"/>
        <c:tickLblPos val="nextTo"/>
        <c:crossAx val="34903936"/>
        <c:crosses val="autoZero"/>
        <c:auto val="1"/>
        <c:lblAlgn val="ctr"/>
        <c:lblOffset val="100"/>
        <c:noMultiLvlLbl val="0"/>
      </c:catAx>
      <c:valAx>
        <c:axId val="349039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4902400"/>
        <c:crosses val="autoZero"/>
        <c:crossBetween val="between"/>
      </c:valAx>
      <c:valAx>
        <c:axId val="3490547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34911360"/>
        <c:crosses val="max"/>
        <c:crossBetween val="between"/>
      </c:valAx>
      <c:catAx>
        <c:axId val="34911360"/>
        <c:scaling>
          <c:orientation val="minMax"/>
        </c:scaling>
        <c:delete val="1"/>
        <c:axPos val="b"/>
        <c:majorTickMark val="out"/>
        <c:minorTickMark val="none"/>
        <c:tickLblPos val="nextTo"/>
        <c:crossAx val="3490547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Wise'!$B$24:$C$29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Head Quarters Hospital,Kancheepuram TN.</c:v>
                  </c:pt>
                </c:lvl>
              </c:multiLvlStrCache>
            </c:multiLvlStrRef>
          </c:cat>
          <c:val>
            <c:numRef>
              <c:f>'Month Wise'!$D$24:$D$29</c:f>
              <c:numCache>
                <c:formatCode>General</c:formatCode>
                <c:ptCount val="6"/>
                <c:pt idx="0">
                  <c:v>10</c:v>
                </c:pt>
                <c:pt idx="1">
                  <c:v>16</c:v>
                </c:pt>
                <c:pt idx="2">
                  <c:v>13</c:v>
                </c:pt>
                <c:pt idx="3">
                  <c:v>31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Wise'!$B$24:$C$29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Head Quarters Hospital,Kancheepuram TN.</c:v>
                  </c:pt>
                </c:lvl>
              </c:multiLvlStrCache>
            </c:multiLvlStrRef>
          </c:cat>
          <c:val>
            <c:numRef>
              <c:f>'Month Wise'!$E$24:$E$29</c:f>
              <c:numCache>
                <c:formatCode>General</c:formatCode>
                <c:ptCount val="6"/>
                <c:pt idx="0">
                  <c:v>17</c:v>
                </c:pt>
                <c:pt idx="1">
                  <c:v>69</c:v>
                </c:pt>
                <c:pt idx="2">
                  <c:v>16</c:v>
                </c:pt>
                <c:pt idx="3">
                  <c:v>18</c:v>
                </c:pt>
                <c:pt idx="4">
                  <c:v>13</c:v>
                </c:pt>
                <c:pt idx="5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501056"/>
        <c:axId val="171502592"/>
        <c:axId val="0"/>
      </c:bar3DChart>
      <c:catAx>
        <c:axId val="171501056"/>
        <c:scaling>
          <c:orientation val="minMax"/>
        </c:scaling>
        <c:delete val="0"/>
        <c:axPos val="b"/>
        <c:majorTickMark val="none"/>
        <c:minorTickMark val="none"/>
        <c:tickLblPos val="nextTo"/>
        <c:crossAx val="171502592"/>
        <c:crosses val="autoZero"/>
        <c:auto val="1"/>
        <c:lblAlgn val="ctr"/>
        <c:lblOffset val="100"/>
        <c:noMultiLvlLbl val="0"/>
      </c:catAx>
      <c:valAx>
        <c:axId val="1715025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715010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Wise'!$B$30:$C$35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 CHEYYUR KANCHIPURAM TN.</c:v>
                  </c:pt>
                </c:lvl>
              </c:multiLvlStrCache>
            </c:multiLvlStrRef>
          </c:cat>
          <c:val>
            <c:numRef>
              <c:f>'Month Wise'!$D$30:$D$35</c:f>
              <c:numCache>
                <c:formatCode>General</c:formatCode>
                <c:ptCount val="6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Wise'!$B$30:$C$35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 CHEYYUR KANCHIPURAM TN.</c:v>
                  </c:pt>
                </c:lvl>
              </c:multiLvlStrCache>
            </c:multiLvlStrRef>
          </c:cat>
          <c:val>
            <c:numRef>
              <c:f>'Month Wise'!$E$30:$E$35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7874432"/>
        <c:axId val="197875968"/>
        <c:axId val="0"/>
      </c:bar3DChart>
      <c:catAx>
        <c:axId val="197874432"/>
        <c:scaling>
          <c:orientation val="minMax"/>
        </c:scaling>
        <c:delete val="0"/>
        <c:axPos val="b"/>
        <c:majorTickMark val="none"/>
        <c:minorTickMark val="none"/>
        <c:tickLblPos val="nextTo"/>
        <c:crossAx val="197875968"/>
        <c:crosses val="autoZero"/>
        <c:auto val="1"/>
        <c:lblAlgn val="ctr"/>
        <c:lblOffset val="100"/>
        <c:noMultiLvlLbl val="0"/>
      </c:catAx>
      <c:valAx>
        <c:axId val="1978759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787443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Wise'!$B$36:$C$41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Madhurandaham Hospital, Kancheepuram TN.</c:v>
                  </c:pt>
                </c:lvl>
              </c:multiLvlStrCache>
            </c:multiLvlStrRef>
          </c:cat>
          <c:val>
            <c:numRef>
              <c:f>'Month Wise'!$D$36:$D$41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Wise'!$B$36:$C$41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Madhurandaham Hospital, Kancheepuram TN.</c:v>
                  </c:pt>
                </c:lvl>
              </c:multiLvlStrCache>
            </c:multiLvlStrRef>
          </c:cat>
          <c:val>
            <c:numRef>
              <c:f>'Month Wise'!$E$36:$E$41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4656000"/>
        <c:axId val="204665984"/>
        <c:axId val="0"/>
      </c:bar3DChart>
      <c:catAx>
        <c:axId val="204656000"/>
        <c:scaling>
          <c:orientation val="minMax"/>
        </c:scaling>
        <c:delete val="0"/>
        <c:axPos val="b"/>
        <c:majorTickMark val="none"/>
        <c:minorTickMark val="none"/>
        <c:tickLblPos val="nextTo"/>
        <c:crossAx val="204665984"/>
        <c:crosses val="autoZero"/>
        <c:auto val="1"/>
        <c:lblAlgn val="ctr"/>
        <c:lblOffset val="100"/>
        <c:noMultiLvlLbl val="0"/>
      </c:catAx>
      <c:valAx>
        <c:axId val="2046659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465600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Wise'!$B$42:$C$47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Tambaram Hosital, Kancheepuram TN.</c:v>
                  </c:pt>
                </c:lvl>
              </c:multiLvlStrCache>
            </c:multiLvlStrRef>
          </c:cat>
          <c:val>
            <c:numRef>
              <c:f>'Month Wise'!$D$42:$D$47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6</c:v>
                </c:pt>
                <c:pt idx="3">
                  <c:v>8</c:v>
                </c:pt>
                <c:pt idx="4">
                  <c:v>1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Wise'!$B$42:$C$47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Tambaram Hosital, Kancheepuram TN.</c:v>
                  </c:pt>
                </c:lvl>
              </c:multiLvlStrCache>
            </c:multiLvlStrRef>
          </c:cat>
          <c:val>
            <c:numRef>
              <c:f>'Month Wise'!$E$42:$E$47</c:f>
              <c:numCache>
                <c:formatCode>General</c:formatCode>
                <c:ptCount val="6"/>
                <c:pt idx="0">
                  <c:v>6</c:v>
                </c:pt>
                <c:pt idx="1">
                  <c:v>8</c:v>
                </c:pt>
                <c:pt idx="2">
                  <c:v>10</c:v>
                </c:pt>
                <c:pt idx="3">
                  <c:v>17</c:v>
                </c:pt>
                <c:pt idx="4">
                  <c:v>8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7567104"/>
        <c:axId val="207577088"/>
        <c:axId val="0"/>
      </c:bar3DChart>
      <c:catAx>
        <c:axId val="207567104"/>
        <c:scaling>
          <c:orientation val="minMax"/>
        </c:scaling>
        <c:delete val="0"/>
        <c:axPos val="b"/>
        <c:majorTickMark val="none"/>
        <c:minorTickMark val="none"/>
        <c:tickLblPos val="nextTo"/>
        <c:crossAx val="207577088"/>
        <c:crosses val="autoZero"/>
        <c:auto val="1"/>
        <c:lblAlgn val="ctr"/>
        <c:lblOffset val="100"/>
        <c:noMultiLvlLbl val="0"/>
      </c:catAx>
      <c:valAx>
        <c:axId val="2075770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75671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'[Nodel Officer Review Presentation.xlsx]Month Wise (2)'!$D$5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'[Nodel Officer Review Presentation.xlsx]Month Wise (2)'!$B$6:$C$11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Kodaikkanal,Dindigul, TN.</c:v>
                  </c:pt>
                </c:lvl>
              </c:multiLvlStrCache>
            </c:multiLvlStrRef>
          </c:cat>
          <c:val>
            <c:numRef>
              <c:f>'[Nodel Officer Review Presentation.xlsx]Month Wise (2)'!$D$6:$D$11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'[Nodel Officer Review Presentation.xlsx]Month Wise (2)'!$E$5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'[Nodel Officer Review Presentation.xlsx]Month Wise (2)'!$B$6:$C$11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Kodaikkanal,Dindigul, TN.</c:v>
                  </c:pt>
                </c:lvl>
              </c:multiLvlStrCache>
            </c:multiLvlStrRef>
          </c:cat>
          <c:val>
            <c:numRef>
              <c:f>'[Nodel Officer Review Presentation.xlsx]Month Wise (2)'!$E$6:$E$11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0066816"/>
        <c:axId val="837444736"/>
        <c:axId val="0"/>
      </c:bar3DChart>
      <c:catAx>
        <c:axId val="7600668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37444736"/>
        <c:crosses val="autoZero"/>
        <c:auto val="1"/>
        <c:lblAlgn val="ctr"/>
        <c:lblOffset val="100"/>
        <c:noMultiLvlLbl val="0"/>
      </c:catAx>
      <c:valAx>
        <c:axId val="8374447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6006681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'[Nodel Officer Review Presentation.xlsx]Month Wise (2)'!$D$5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'[Nodel Officer Review Presentation.xlsx]Month Wise (2)'!$B$12:$C$17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Nilakottai,Dindigul, TN.</c:v>
                  </c:pt>
                </c:lvl>
              </c:multiLvlStrCache>
            </c:multiLvlStrRef>
          </c:cat>
          <c:val>
            <c:numRef>
              <c:f>'[Nodel Officer Review Presentation.xlsx]Month Wise (2)'!$D$12:$D$17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'[Nodel Officer Review Presentation.xlsx]Month Wise (2)'!$E$5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'[Nodel Officer Review Presentation.xlsx]Month Wise (2)'!$B$12:$C$17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Nilakottai,Dindigul, TN.</c:v>
                  </c:pt>
                </c:lvl>
              </c:multiLvlStrCache>
            </c:multiLvlStrRef>
          </c:cat>
          <c:val>
            <c:numRef>
              <c:f>'[Nodel Officer Review Presentation.xlsx]Month Wise (2)'!$E$12:$E$17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1633792"/>
        <c:axId val="841636864"/>
        <c:axId val="0"/>
      </c:bar3DChart>
      <c:catAx>
        <c:axId val="84163379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41636864"/>
        <c:crosses val="autoZero"/>
        <c:auto val="1"/>
        <c:lblAlgn val="ctr"/>
        <c:lblOffset val="100"/>
        <c:noMultiLvlLbl val="0"/>
      </c:catAx>
      <c:valAx>
        <c:axId val="8416368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4163379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'[Nodel Officer Review Presentation.xlsx]Month Wise (2)'!$D$5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'[Nodel Officer Review Presentation.xlsx]Month Wise (2)'!$B$18:$C$23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Palani, Dindigul TN.</c:v>
                  </c:pt>
                </c:lvl>
              </c:multiLvlStrCache>
            </c:multiLvlStrRef>
          </c:cat>
          <c:val>
            <c:numRef>
              <c:f>'[Nodel Officer Review Presentation.xlsx]Month Wise (2)'!$D$18:$D$23</c:f>
              <c:numCache>
                <c:formatCode>General</c:formatCode>
                <c:ptCount val="6"/>
                <c:pt idx="0">
                  <c:v>7</c:v>
                </c:pt>
                <c:pt idx="1">
                  <c:v>7</c:v>
                </c:pt>
                <c:pt idx="2">
                  <c:v>11</c:v>
                </c:pt>
                <c:pt idx="3">
                  <c:v>7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tx>
            <c:strRef>
              <c:f>'[Nodel Officer Review Presentation.xlsx]Month Wise (2)'!$E$5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'[Nodel Officer Review Presentation.xlsx]Month Wise (2)'!$B$18:$C$23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Palani, Dindigul TN.</c:v>
                  </c:pt>
                </c:lvl>
              </c:multiLvlStrCache>
            </c:multiLvlStrRef>
          </c:cat>
          <c:val>
            <c:numRef>
              <c:f>'[Nodel Officer Review Presentation.xlsx]Month Wise (2)'!$E$18:$E$23</c:f>
              <c:numCache>
                <c:formatCode>General</c:formatCode>
                <c:ptCount val="6"/>
                <c:pt idx="0">
                  <c:v>6</c:v>
                </c:pt>
                <c:pt idx="1">
                  <c:v>10</c:v>
                </c:pt>
                <c:pt idx="2">
                  <c:v>25</c:v>
                </c:pt>
                <c:pt idx="3">
                  <c:v>22</c:v>
                </c:pt>
                <c:pt idx="4">
                  <c:v>14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4923136"/>
        <c:axId val="894925056"/>
        <c:axId val="0"/>
      </c:bar3DChart>
      <c:catAx>
        <c:axId val="8949231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94925056"/>
        <c:crosses val="autoZero"/>
        <c:auto val="1"/>
        <c:lblAlgn val="ctr"/>
        <c:lblOffset val="100"/>
        <c:noMultiLvlLbl val="0"/>
      </c:catAx>
      <c:valAx>
        <c:axId val="8949250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9492313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'[Nodel Officer Review Presentation.xlsx]Month Wise (2)'!$D$5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'[Nodel Officer Review Presentation.xlsx]Month Wise (2)'!$B$30:$C$35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Head Quarters Hospital, Dhindigul TN.</c:v>
                  </c:pt>
                </c:lvl>
              </c:multiLvlStrCache>
            </c:multiLvlStrRef>
          </c:cat>
          <c:val>
            <c:numRef>
              <c:f>'[Nodel Officer Review Presentation.xlsx]Month Wise (2)'!$D$30:$D$35</c:f>
              <c:numCache>
                <c:formatCode>General</c:formatCode>
                <c:ptCount val="6"/>
                <c:pt idx="0">
                  <c:v>51</c:v>
                </c:pt>
                <c:pt idx="1">
                  <c:v>79</c:v>
                </c:pt>
                <c:pt idx="2">
                  <c:v>83</c:v>
                </c:pt>
                <c:pt idx="3">
                  <c:v>79</c:v>
                </c:pt>
                <c:pt idx="4">
                  <c:v>94</c:v>
                </c:pt>
                <c:pt idx="5">
                  <c:v>37</c:v>
                </c:pt>
              </c:numCache>
            </c:numRef>
          </c:val>
        </c:ser>
        <c:ser>
          <c:idx val="1"/>
          <c:order val="1"/>
          <c:tx>
            <c:strRef>
              <c:f>'[Nodel Officer Review Presentation.xlsx]Month Wise (2)'!$E$5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'[Nodel Officer Review Presentation.xlsx]Month Wise (2)'!$B$30:$C$35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Head Quarters Hospital, Dhindigul TN.</c:v>
                  </c:pt>
                </c:lvl>
              </c:multiLvlStrCache>
            </c:multiLvlStrRef>
          </c:cat>
          <c:val>
            <c:numRef>
              <c:f>'[Nodel Officer Review Presentation.xlsx]Month Wise (2)'!$E$30:$E$35</c:f>
              <c:numCache>
                <c:formatCode>General</c:formatCode>
                <c:ptCount val="6"/>
                <c:pt idx="0">
                  <c:v>83</c:v>
                </c:pt>
                <c:pt idx="1">
                  <c:v>132</c:v>
                </c:pt>
                <c:pt idx="2">
                  <c:v>124</c:v>
                </c:pt>
                <c:pt idx="3">
                  <c:v>142</c:v>
                </c:pt>
                <c:pt idx="4">
                  <c:v>98</c:v>
                </c:pt>
                <c:pt idx="5">
                  <c:v>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9125504"/>
        <c:axId val="929127040"/>
        <c:axId val="0"/>
      </c:bar3DChart>
      <c:catAx>
        <c:axId val="92912550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29127040"/>
        <c:crosses val="autoZero"/>
        <c:auto val="1"/>
        <c:lblAlgn val="ctr"/>
        <c:lblOffset val="100"/>
        <c:noMultiLvlLbl val="0"/>
      </c:catAx>
      <c:valAx>
        <c:axId val="9291270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2912550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 (2)'!$D$5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 (2)'!$B$24:$C$29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Vedachandur, Dindigul, TN.</c:v>
                  </c:pt>
                </c:lvl>
              </c:multiLvlStrCache>
            </c:multiLvlStrRef>
          </c:cat>
          <c:val>
            <c:numRef>
              <c:f>'Month Wise (2)'!$D$24:$D$29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 (2)'!$E$5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 (2)'!$B$24:$C$29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Vedachandur, Dindigul, TN.</c:v>
                  </c:pt>
                </c:lvl>
              </c:multiLvlStrCache>
            </c:multiLvlStrRef>
          </c:cat>
          <c:val>
            <c:numRef>
              <c:f>'Month Wise (2)'!$E$24:$E$29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86984448"/>
        <c:axId val="986985984"/>
        <c:axId val="0"/>
      </c:bar3DChart>
      <c:catAx>
        <c:axId val="98698444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86985984"/>
        <c:crosses val="autoZero"/>
        <c:auto val="1"/>
        <c:lblAlgn val="ctr"/>
        <c:lblOffset val="100"/>
        <c:noMultiLvlLbl val="0"/>
      </c:catAx>
      <c:valAx>
        <c:axId val="9869859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8698444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Wise'!$B$95:$C$100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Kulithalai, Karur TN.</c:v>
                  </c:pt>
                </c:lvl>
              </c:multiLvlStrCache>
            </c:multiLvlStrRef>
          </c:cat>
          <c:val>
            <c:numRef>
              <c:f>'Month Wise'!$D$95:$D$100</c:f>
              <c:numCache>
                <c:formatCode>General</c:formatCode>
                <c:ptCount val="6"/>
                <c:pt idx="0">
                  <c:v>4</c:v>
                </c:pt>
                <c:pt idx="1">
                  <c:v>10</c:v>
                </c:pt>
                <c:pt idx="2">
                  <c:v>17</c:v>
                </c:pt>
                <c:pt idx="3">
                  <c:v>4</c:v>
                </c:pt>
                <c:pt idx="4">
                  <c:v>13</c:v>
                </c:pt>
                <c:pt idx="5">
                  <c:v>6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Wise'!$B$95:$C$100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Kulithalai, Karur TN.</c:v>
                  </c:pt>
                </c:lvl>
              </c:multiLvlStrCache>
            </c:multiLvlStrRef>
          </c:cat>
          <c:val>
            <c:numRef>
              <c:f>'Month Wise'!$E$95:$E$100</c:f>
              <c:numCache>
                <c:formatCode>General</c:formatCode>
                <c:ptCount val="6"/>
                <c:pt idx="0">
                  <c:v>6</c:v>
                </c:pt>
                <c:pt idx="1">
                  <c:v>7</c:v>
                </c:pt>
                <c:pt idx="2">
                  <c:v>11</c:v>
                </c:pt>
                <c:pt idx="3">
                  <c:v>19</c:v>
                </c:pt>
                <c:pt idx="4">
                  <c:v>20</c:v>
                </c:pt>
                <c:pt idx="5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54062592"/>
        <c:axId val="854064512"/>
        <c:axId val="0"/>
      </c:bar3DChart>
      <c:catAx>
        <c:axId val="85406259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54064512"/>
        <c:crosses val="autoZero"/>
        <c:auto val="1"/>
        <c:lblAlgn val="ctr"/>
        <c:lblOffset val="100"/>
        <c:noMultiLvlLbl val="0"/>
      </c:catAx>
      <c:valAx>
        <c:axId val="8540645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5406259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3A299"/>
            </a:solidFill>
          </c:spPr>
          <c:invertIfNegative val="0"/>
          <c:cat>
            <c:strRef>
              <c:f>'Sheet1 (3)'!$D$33:$D$62</c:f>
              <c:strCache>
                <c:ptCount val="30"/>
                <c:pt idx="0">
                  <c:v>GHQ Rajapalayam</c:v>
                </c:pt>
                <c:pt idx="1">
                  <c:v>GHQ wallajah</c:v>
                </c:pt>
                <c:pt idx="2">
                  <c:v>GH Karaikudi Sivagangai</c:v>
                </c:pt>
                <c:pt idx="3">
                  <c:v>GH Tiruthani Thiruvallur</c:v>
                </c:pt>
                <c:pt idx="4">
                  <c:v>GHQ Periyakullam Theni</c:v>
                </c:pt>
                <c:pt idx="5">
                  <c:v>GHQ Kallakurichi</c:v>
                </c:pt>
                <c:pt idx="6">
                  <c:v>GH Mettupalayam </c:v>
                </c:pt>
                <c:pt idx="7">
                  <c:v>GH Ponneri Thiruvallur</c:v>
                </c:pt>
                <c:pt idx="8">
                  <c:v>GH Srivilliputhur </c:v>
                </c:pt>
                <c:pt idx="9">
                  <c:v>GH Srirangam Trichy</c:v>
                </c:pt>
                <c:pt idx="10">
                  <c:v>GH Kamudhi Ramnad</c:v>
                </c:pt>
                <c:pt idx="11">
                  <c:v>GH Palani Dindigul</c:v>
                </c:pt>
                <c:pt idx="12">
                  <c:v>GH Hosur Krishnagiri</c:v>
                </c:pt>
                <c:pt idx="13">
                  <c:v>GH Thirumangalam</c:v>
                </c:pt>
                <c:pt idx="14">
                  <c:v>GH Udumalapet Tirupur</c:v>
                </c:pt>
                <c:pt idx="15">
                  <c:v>GH Thiruchendur </c:v>
                </c:pt>
                <c:pt idx="16">
                  <c:v>GH Chidambaram </c:v>
                </c:pt>
                <c:pt idx="17">
                  <c:v>GHQ Mannargudi </c:v>
                </c:pt>
                <c:pt idx="18">
                  <c:v>GH Thiruchengodu </c:v>
                </c:pt>
                <c:pt idx="19">
                  <c:v>GH kambam Theni</c:v>
                </c:pt>
                <c:pt idx="20">
                  <c:v>GH kulithurai</c:v>
                </c:pt>
                <c:pt idx="21">
                  <c:v>GH Connoor Nilgiris</c:v>
                </c:pt>
                <c:pt idx="22">
                  <c:v>GH Mayiladuthurai </c:v>
                </c:pt>
                <c:pt idx="23">
                  <c:v>GH PHC Sayalkudi</c:v>
                </c:pt>
                <c:pt idx="24">
                  <c:v>GH Omalur Salem</c:v>
                </c:pt>
                <c:pt idx="25">
                  <c:v>GH Rameshwaram</c:v>
                </c:pt>
                <c:pt idx="26">
                  <c:v>GH Jayakondam</c:v>
                </c:pt>
                <c:pt idx="27">
                  <c:v>GH Pentland Vellore</c:v>
                </c:pt>
                <c:pt idx="28">
                  <c:v>GH Sankarankoil </c:v>
                </c:pt>
                <c:pt idx="29">
                  <c:v>GH Mudukalathur Ramnad</c:v>
                </c:pt>
              </c:strCache>
            </c:strRef>
          </c:cat>
          <c:val>
            <c:numRef>
              <c:f>'Sheet1 (3)'!$E$33:$E$62</c:f>
              <c:numCache>
                <c:formatCode>General</c:formatCode>
                <c:ptCount val="30"/>
                <c:pt idx="0">
                  <c:v>1702</c:v>
                </c:pt>
                <c:pt idx="1">
                  <c:v>1702</c:v>
                </c:pt>
                <c:pt idx="2">
                  <c:v>1678</c:v>
                </c:pt>
                <c:pt idx="3">
                  <c:v>1623</c:v>
                </c:pt>
                <c:pt idx="4">
                  <c:v>1590</c:v>
                </c:pt>
                <c:pt idx="5">
                  <c:v>1570</c:v>
                </c:pt>
                <c:pt idx="6">
                  <c:v>1513</c:v>
                </c:pt>
                <c:pt idx="7">
                  <c:v>1461</c:v>
                </c:pt>
                <c:pt idx="8">
                  <c:v>1420</c:v>
                </c:pt>
                <c:pt idx="9">
                  <c:v>1377</c:v>
                </c:pt>
                <c:pt idx="10">
                  <c:v>1375</c:v>
                </c:pt>
                <c:pt idx="11">
                  <c:v>1367</c:v>
                </c:pt>
                <c:pt idx="12">
                  <c:v>1340</c:v>
                </c:pt>
                <c:pt idx="13">
                  <c:v>1289</c:v>
                </c:pt>
                <c:pt idx="14">
                  <c:v>1288</c:v>
                </c:pt>
                <c:pt idx="15">
                  <c:v>1264</c:v>
                </c:pt>
                <c:pt idx="16">
                  <c:v>1206</c:v>
                </c:pt>
                <c:pt idx="17">
                  <c:v>1177</c:v>
                </c:pt>
                <c:pt idx="18">
                  <c:v>1147</c:v>
                </c:pt>
                <c:pt idx="19">
                  <c:v>1094</c:v>
                </c:pt>
                <c:pt idx="20">
                  <c:v>1079</c:v>
                </c:pt>
                <c:pt idx="21">
                  <c:v>1000</c:v>
                </c:pt>
                <c:pt idx="22">
                  <c:v>974</c:v>
                </c:pt>
                <c:pt idx="23">
                  <c:v>971</c:v>
                </c:pt>
                <c:pt idx="24">
                  <c:v>969</c:v>
                </c:pt>
                <c:pt idx="25">
                  <c:v>952</c:v>
                </c:pt>
                <c:pt idx="26">
                  <c:v>900</c:v>
                </c:pt>
                <c:pt idx="27">
                  <c:v>887</c:v>
                </c:pt>
                <c:pt idx="28">
                  <c:v>865</c:v>
                </c:pt>
                <c:pt idx="29">
                  <c:v>847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992512"/>
        <c:axId val="34994048"/>
      </c:barChart>
      <c:lineChart>
        <c:grouping val="standard"/>
        <c:varyColors val="0"/>
        <c:ser>
          <c:idx val="1"/>
          <c:order val="1"/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'Sheet1 (3)'!$D$33:$D$62</c:f>
              <c:strCache>
                <c:ptCount val="30"/>
                <c:pt idx="0">
                  <c:v>GHQ Rajapalayam</c:v>
                </c:pt>
                <c:pt idx="1">
                  <c:v>GHQ wallajah</c:v>
                </c:pt>
                <c:pt idx="2">
                  <c:v>GH Karaikudi Sivagangai</c:v>
                </c:pt>
                <c:pt idx="3">
                  <c:v>GH Tiruthani Thiruvallur</c:v>
                </c:pt>
                <c:pt idx="4">
                  <c:v>GHQ Periyakullam Theni</c:v>
                </c:pt>
                <c:pt idx="5">
                  <c:v>GHQ Kallakurichi</c:v>
                </c:pt>
                <c:pt idx="6">
                  <c:v>GH Mettupalayam </c:v>
                </c:pt>
                <c:pt idx="7">
                  <c:v>GH Ponneri Thiruvallur</c:v>
                </c:pt>
                <c:pt idx="8">
                  <c:v>GH Srivilliputhur </c:v>
                </c:pt>
                <c:pt idx="9">
                  <c:v>GH Srirangam Trichy</c:v>
                </c:pt>
                <c:pt idx="10">
                  <c:v>GH Kamudhi Ramnad</c:v>
                </c:pt>
                <c:pt idx="11">
                  <c:v>GH Palani Dindigul</c:v>
                </c:pt>
                <c:pt idx="12">
                  <c:v>GH Hosur Krishnagiri</c:v>
                </c:pt>
                <c:pt idx="13">
                  <c:v>GH Thirumangalam</c:v>
                </c:pt>
                <c:pt idx="14">
                  <c:v>GH Udumalapet Tirupur</c:v>
                </c:pt>
                <c:pt idx="15">
                  <c:v>GH Thiruchendur </c:v>
                </c:pt>
                <c:pt idx="16">
                  <c:v>GH Chidambaram </c:v>
                </c:pt>
                <c:pt idx="17">
                  <c:v>GHQ Mannargudi </c:v>
                </c:pt>
                <c:pt idx="18">
                  <c:v>GH Thiruchengodu </c:v>
                </c:pt>
                <c:pt idx="19">
                  <c:v>GH kambam Theni</c:v>
                </c:pt>
                <c:pt idx="20">
                  <c:v>GH kulithurai</c:v>
                </c:pt>
                <c:pt idx="21">
                  <c:v>GH Connoor Nilgiris</c:v>
                </c:pt>
                <c:pt idx="22">
                  <c:v>GH Mayiladuthurai </c:v>
                </c:pt>
                <c:pt idx="23">
                  <c:v>GH PHC Sayalkudi</c:v>
                </c:pt>
                <c:pt idx="24">
                  <c:v>GH Omalur Salem</c:v>
                </c:pt>
                <c:pt idx="25">
                  <c:v>GH Rameshwaram</c:v>
                </c:pt>
                <c:pt idx="26">
                  <c:v>GH Jayakondam</c:v>
                </c:pt>
                <c:pt idx="27">
                  <c:v>GH Pentland Vellore</c:v>
                </c:pt>
                <c:pt idx="28">
                  <c:v>GH Sankarankoil </c:v>
                </c:pt>
                <c:pt idx="29">
                  <c:v>GH Mudukalathur Ramnad</c:v>
                </c:pt>
              </c:strCache>
            </c:strRef>
          </c:cat>
          <c:val>
            <c:numRef>
              <c:f>'Sheet1 (3)'!$F$33:$F$62</c:f>
              <c:numCache>
                <c:formatCode>0.00</c:formatCode>
                <c:ptCount val="30"/>
                <c:pt idx="0">
                  <c:v>3.1276220000000001</c:v>
                </c:pt>
                <c:pt idx="1">
                  <c:v>3.0152760000000001</c:v>
                </c:pt>
                <c:pt idx="2">
                  <c:v>2.3346110000000002</c:v>
                </c:pt>
                <c:pt idx="3">
                  <c:v>2.3243999999999998</c:v>
                </c:pt>
                <c:pt idx="4">
                  <c:v>2.0480320000000001</c:v>
                </c:pt>
                <c:pt idx="5">
                  <c:v>2.22573</c:v>
                </c:pt>
                <c:pt idx="6">
                  <c:v>2.2416839999999998</c:v>
                </c:pt>
                <c:pt idx="7">
                  <c:v>1.9167080000000001</c:v>
                </c:pt>
                <c:pt idx="8">
                  <c:v>2.4372099999999999</c:v>
                </c:pt>
                <c:pt idx="9">
                  <c:v>2.2909259999999998</c:v>
                </c:pt>
                <c:pt idx="10">
                  <c:v>2.2350656999999998</c:v>
                </c:pt>
                <c:pt idx="11">
                  <c:v>2.1628250000000002</c:v>
                </c:pt>
                <c:pt idx="12">
                  <c:v>1.9374849999999999</c:v>
                </c:pt>
                <c:pt idx="13">
                  <c:v>1.864015</c:v>
                </c:pt>
                <c:pt idx="14">
                  <c:v>2.0800649999999998</c:v>
                </c:pt>
                <c:pt idx="15">
                  <c:v>1.742526</c:v>
                </c:pt>
                <c:pt idx="16">
                  <c:v>1.352225</c:v>
                </c:pt>
                <c:pt idx="17">
                  <c:v>2.0732200000000001</c:v>
                </c:pt>
                <c:pt idx="18">
                  <c:v>1.3282499999999999</c:v>
                </c:pt>
                <c:pt idx="19">
                  <c:v>1.77149</c:v>
                </c:pt>
                <c:pt idx="20">
                  <c:v>1.527644</c:v>
                </c:pt>
                <c:pt idx="21">
                  <c:v>1.8968050000000001</c:v>
                </c:pt>
                <c:pt idx="22">
                  <c:v>1.588201</c:v>
                </c:pt>
                <c:pt idx="23">
                  <c:v>0.86222500000000002</c:v>
                </c:pt>
                <c:pt idx="24">
                  <c:v>1.2266675</c:v>
                </c:pt>
                <c:pt idx="25">
                  <c:v>1.1467324999999999</c:v>
                </c:pt>
                <c:pt idx="26">
                  <c:v>1.0142800000000001</c:v>
                </c:pt>
                <c:pt idx="27">
                  <c:v>1.2087749999999999</c:v>
                </c:pt>
                <c:pt idx="28">
                  <c:v>1.4872300000000001</c:v>
                </c:pt>
                <c:pt idx="29">
                  <c:v>0.95564700000000002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128448"/>
        <c:axId val="34995584"/>
      </c:lineChart>
      <c:catAx>
        <c:axId val="34992512"/>
        <c:scaling>
          <c:orientation val="minMax"/>
        </c:scaling>
        <c:delete val="0"/>
        <c:axPos val="b"/>
        <c:majorTickMark val="out"/>
        <c:minorTickMark val="none"/>
        <c:tickLblPos val="nextTo"/>
        <c:crossAx val="34994048"/>
        <c:crosses val="autoZero"/>
        <c:auto val="1"/>
        <c:lblAlgn val="ctr"/>
        <c:lblOffset val="100"/>
        <c:noMultiLvlLbl val="0"/>
      </c:catAx>
      <c:valAx>
        <c:axId val="34994048"/>
        <c:scaling>
          <c:orientation val="minMax"/>
          <c:min val="600"/>
        </c:scaling>
        <c:delete val="0"/>
        <c:axPos val="l"/>
        <c:numFmt formatCode="General" sourceLinked="1"/>
        <c:majorTickMark val="out"/>
        <c:minorTickMark val="none"/>
        <c:tickLblPos val="nextTo"/>
        <c:crossAx val="34992512"/>
        <c:crosses val="autoZero"/>
        <c:crossBetween val="between"/>
        <c:majorUnit val="100"/>
      </c:valAx>
      <c:valAx>
        <c:axId val="34995584"/>
        <c:scaling>
          <c:orientation val="minMax"/>
          <c:min val="0.5"/>
        </c:scaling>
        <c:delete val="0"/>
        <c:axPos val="r"/>
        <c:numFmt formatCode="0.00" sourceLinked="1"/>
        <c:majorTickMark val="out"/>
        <c:minorTickMark val="none"/>
        <c:tickLblPos val="nextTo"/>
        <c:crossAx val="35128448"/>
        <c:crosses val="max"/>
        <c:crossBetween val="between"/>
      </c:valAx>
      <c:catAx>
        <c:axId val="35128448"/>
        <c:scaling>
          <c:orientation val="minMax"/>
        </c:scaling>
        <c:delete val="1"/>
        <c:axPos val="b"/>
        <c:majorTickMark val="out"/>
        <c:minorTickMark val="none"/>
        <c:tickLblPos val="nextTo"/>
        <c:crossAx val="3499558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Sheet12!$B$56:$C$61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Denkani Kottai, Krishnagiri TN.</c:v>
                  </c:pt>
                </c:lvl>
              </c:multiLvlStrCache>
            </c:multiLvlStrRef>
          </c:cat>
          <c:val>
            <c:numRef>
              <c:f>Sheet12!$D$56:$D$61</c:f>
              <c:numCache>
                <c:formatCode>General</c:formatCode>
                <c:ptCount val="6"/>
                <c:pt idx="0">
                  <c:v>0</c:v>
                </c:pt>
                <c:pt idx="1">
                  <c:v>7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Sheet12!$B$56:$C$61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Denkani Kottai, Krishnagiri TN.</c:v>
                  </c:pt>
                </c:lvl>
              </c:multiLvlStrCache>
            </c:multiLvlStrRef>
          </c:cat>
          <c:val>
            <c:numRef>
              <c:f>Sheet12!$E$56:$E$61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3090304"/>
        <c:axId val="926346624"/>
        <c:axId val="0"/>
      </c:bar3DChart>
      <c:catAx>
        <c:axId val="833090304"/>
        <c:scaling>
          <c:orientation val="minMax"/>
        </c:scaling>
        <c:delete val="0"/>
        <c:axPos val="b"/>
        <c:majorTickMark val="none"/>
        <c:minorTickMark val="none"/>
        <c:tickLblPos val="nextTo"/>
        <c:crossAx val="926346624"/>
        <c:crosses val="autoZero"/>
        <c:auto val="1"/>
        <c:lblAlgn val="ctr"/>
        <c:lblOffset val="100"/>
        <c:noMultiLvlLbl val="0"/>
      </c:catAx>
      <c:valAx>
        <c:axId val="92634662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3309030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Sheet12!$B$62:$C$67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 Hosur, Krishnagiri TN.</c:v>
                  </c:pt>
                </c:lvl>
              </c:multiLvlStrCache>
            </c:multiLvlStrRef>
          </c:cat>
          <c:val>
            <c:numRef>
              <c:f>Sheet12!$D$62:$D$67</c:f>
              <c:numCache>
                <c:formatCode>General</c:formatCode>
                <c:ptCount val="6"/>
                <c:pt idx="0">
                  <c:v>21</c:v>
                </c:pt>
                <c:pt idx="1">
                  <c:v>35</c:v>
                </c:pt>
                <c:pt idx="2">
                  <c:v>39</c:v>
                </c:pt>
                <c:pt idx="3">
                  <c:v>38</c:v>
                </c:pt>
                <c:pt idx="4">
                  <c:v>16</c:v>
                </c:pt>
                <c:pt idx="5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Sheet12!$B$62:$C$67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 Hosur, Krishnagiri TN.</c:v>
                  </c:pt>
                </c:lvl>
              </c:multiLvlStrCache>
            </c:multiLvlStrRef>
          </c:cat>
          <c:val>
            <c:numRef>
              <c:f>Sheet12!$E$62:$E$67</c:f>
              <c:numCache>
                <c:formatCode>General</c:formatCode>
                <c:ptCount val="6"/>
                <c:pt idx="0">
                  <c:v>9</c:v>
                </c:pt>
                <c:pt idx="1">
                  <c:v>30</c:v>
                </c:pt>
                <c:pt idx="2">
                  <c:v>17</c:v>
                </c:pt>
                <c:pt idx="3">
                  <c:v>22</c:v>
                </c:pt>
                <c:pt idx="4">
                  <c:v>28</c:v>
                </c:pt>
                <c:pt idx="5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9186176"/>
        <c:axId val="1019826944"/>
        <c:axId val="0"/>
      </c:bar3DChart>
      <c:catAx>
        <c:axId val="1019186176"/>
        <c:scaling>
          <c:orientation val="minMax"/>
        </c:scaling>
        <c:delete val="0"/>
        <c:axPos val="b"/>
        <c:majorTickMark val="none"/>
        <c:minorTickMark val="none"/>
        <c:tickLblPos val="nextTo"/>
        <c:crossAx val="1019826944"/>
        <c:crosses val="autoZero"/>
        <c:auto val="1"/>
        <c:lblAlgn val="ctr"/>
        <c:lblOffset val="100"/>
        <c:noMultiLvlLbl val="0"/>
      </c:catAx>
      <c:valAx>
        <c:axId val="10198269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1918617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Sheet12!$B$68:$C$73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Hospital,Krishnagiri TN.</c:v>
                  </c:pt>
                </c:lvl>
              </c:multiLvlStrCache>
            </c:multiLvlStrRef>
          </c:cat>
          <c:val>
            <c:numRef>
              <c:f>Sheet12!$D$68:$D$73</c:f>
              <c:numCache>
                <c:formatCode>General</c:formatCode>
                <c:ptCount val="6"/>
                <c:pt idx="0">
                  <c:v>58</c:v>
                </c:pt>
                <c:pt idx="1">
                  <c:v>134</c:v>
                </c:pt>
                <c:pt idx="2">
                  <c:v>85</c:v>
                </c:pt>
                <c:pt idx="3">
                  <c:v>63</c:v>
                </c:pt>
                <c:pt idx="4">
                  <c:v>115</c:v>
                </c:pt>
                <c:pt idx="5">
                  <c:v>50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Sheet12!$B$68:$C$73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Hospital,Krishnagiri TN.</c:v>
                  </c:pt>
                </c:lvl>
              </c:multiLvlStrCache>
            </c:multiLvlStrRef>
          </c:cat>
          <c:val>
            <c:numRef>
              <c:f>Sheet12!$E$68:$E$73</c:f>
              <c:numCache>
                <c:formatCode>General</c:formatCode>
                <c:ptCount val="6"/>
                <c:pt idx="0">
                  <c:v>56</c:v>
                </c:pt>
                <c:pt idx="1">
                  <c:v>106</c:v>
                </c:pt>
                <c:pt idx="2">
                  <c:v>89</c:v>
                </c:pt>
                <c:pt idx="3">
                  <c:v>78</c:v>
                </c:pt>
                <c:pt idx="4">
                  <c:v>76</c:v>
                </c:pt>
                <c:pt idx="5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0521472"/>
        <c:axId val="1020786176"/>
        <c:axId val="0"/>
      </c:bar3DChart>
      <c:catAx>
        <c:axId val="1020521472"/>
        <c:scaling>
          <c:orientation val="minMax"/>
        </c:scaling>
        <c:delete val="0"/>
        <c:axPos val="b"/>
        <c:majorTickMark val="none"/>
        <c:minorTickMark val="none"/>
        <c:tickLblPos val="nextTo"/>
        <c:crossAx val="1020786176"/>
        <c:crosses val="autoZero"/>
        <c:auto val="1"/>
        <c:lblAlgn val="ctr"/>
        <c:lblOffset val="100"/>
        <c:noMultiLvlLbl val="0"/>
      </c:catAx>
      <c:valAx>
        <c:axId val="10207861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2052147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Wise'!$B$48:$C$53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Kumarapalayam, Namakkal TN.</c:v>
                  </c:pt>
                </c:lvl>
              </c:multiLvlStrCache>
            </c:multiLvlStrRef>
          </c:cat>
          <c:val>
            <c:numRef>
              <c:f>'Month Wise'!$D$48:$D$53</c:f>
              <c:numCache>
                <c:formatCode>General</c:formatCode>
                <c:ptCount val="6"/>
                <c:pt idx="0">
                  <c:v>2</c:v>
                </c:pt>
                <c:pt idx="1">
                  <c:v>13</c:v>
                </c:pt>
                <c:pt idx="2">
                  <c:v>8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Wise'!$B$48:$C$53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Kumarapalayam, Namakkal TN.</c:v>
                  </c:pt>
                </c:lvl>
              </c:multiLvlStrCache>
            </c:multiLvlStrRef>
          </c:cat>
          <c:val>
            <c:numRef>
              <c:f>'Month Wise'!$E$48:$E$53</c:f>
              <c:numCache>
                <c:formatCode>General</c:formatCode>
                <c:ptCount val="6"/>
                <c:pt idx="0">
                  <c:v>10</c:v>
                </c:pt>
                <c:pt idx="1">
                  <c:v>14</c:v>
                </c:pt>
                <c:pt idx="2">
                  <c:v>15</c:v>
                </c:pt>
                <c:pt idx="3">
                  <c:v>6</c:v>
                </c:pt>
                <c:pt idx="4">
                  <c:v>13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693504"/>
        <c:axId val="208695296"/>
        <c:axId val="0"/>
      </c:bar3DChart>
      <c:catAx>
        <c:axId val="208693504"/>
        <c:scaling>
          <c:orientation val="minMax"/>
        </c:scaling>
        <c:delete val="0"/>
        <c:axPos val="b"/>
        <c:majorTickMark val="none"/>
        <c:minorTickMark val="none"/>
        <c:tickLblPos val="nextTo"/>
        <c:crossAx val="208695296"/>
        <c:crosses val="autoZero"/>
        <c:auto val="1"/>
        <c:lblAlgn val="ctr"/>
        <c:lblOffset val="100"/>
        <c:noMultiLvlLbl val="0"/>
      </c:catAx>
      <c:valAx>
        <c:axId val="2086952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86935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Wise'!$B$54:$C$59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Paramathyvelur,Namakkal TN.</c:v>
                  </c:pt>
                </c:lvl>
              </c:multiLvlStrCache>
            </c:multiLvlStrRef>
          </c:cat>
          <c:val>
            <c:numRef>
              <c:f>'Month Wise'!$D$54:$D$59</c:f>
              <c:numCache>
                <c:formatCode>General</c:formatCode>
                <c:ptCount val="6"/>
                <c:pt idx="0">
                  <c:v>3</c:v>
                </c:pt>
                <c:pt idx="1">
                  <c:v>8</c:v>
                </c:pt>
                <c:pt idx="2">
                  <c:v>8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Wise'!$B$54:$C$59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Paramathyvelur,Namakkal TN.</c:v>
                  </c:pt>
                </c:lvl>
              </c:multiLvlStrCache>
            </c:multiLvlStrRef>
          </c:cat>
          <c:val>
            <c:numRef>
              <c:f>'Month Wise'!$E$54:$E$59</c:f>
              <c:numCache>
                <c:formatCode>General</c:formatCode>
                <c:ptCount val="6"/>
                <c:pt idx="0">
                  <c:v>1</c:v>
                </c:pt>
                <c:pt idx="1">
                  <c:v>8</c:v>
                </c:pt>
                <c:pt idx="2">
                  <c:v>7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6040576"/>
        <c:axId val="216042112"/>
        <c:axId val="0"/>
      </c:bar3DChart>
      <c:catAx>
        <c:axId val="216040576"/>
        <c:scaling>
          <c:orientation val="minMax"/>
        </c:scaling>
        <c:delete val="0"/>
        <c:axPos val="b"/>
        <c:majorTickMark val="none"/>
        <c:minorTickMark val="none"/>
        <c:tickLblPos val="nextTo"/>
        <c:crossAx val="216042112"/>
        <c:crosses val="autoZero"/>
        <c:auto val="1"/>
        <c:lblAlgn val="ctr"/>
        <c:lblOffset val="100"/>
        <c:noMultiLvlLbl val="0"/>
      </c:catAx>
      <c:valAx>
        <c:axId val="2160421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60405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Wise'!$B$60:$C$65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Rasipuram, Namakkal TN.</c:v>
                  </c:pt>
                </c:lvl>
              </c:multiLvlStrCache>
            </c:multiLvlStrRef>
          </c:cat>
          <c:val>
            <c:numRef>
              <c:f>'Month Wise'!$D$60:$D$65</c:f>
              <c:numCache>
                <c:formatCode>General</c:formatCode>
                <c:ptCount val="6"/>
                <c:pt idx="0">
                  <c:v>2</c:v>
                </c:pt>
                <c:pt idx="1">
                  <c:v>15</c:v>
                </c:pt>
                <c:pt idx="2">
                  <c:v>11</c:v>
                </c:pt>
                <c:pt idx="3">
                  <c:v>7</c:v>
                </c:pt>
                <c:pt idx="4">
                  <c:v>11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Wise'!$B$60:$C$65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Rasipuram, Namakkal TN.</c:v>
                  </c:pt>
                </c:lvl>
              </c:multiLvlStrCache>
            </c:multiLvlStrRef>
          </c:cat>
          <c:val>
            <c:numRef>
              <c:f>'Month Wise'!$E$60:$E$65</c:f>
              <c:numCache>
                <c:formatCode>General</c:formatCode>
                <c:ptCount val="6"/>
                <c:pt idx="0">
                  <c:v>16</c:v>
                </c:pt>
                <c:pt idx="1">
                  <c:v>13</c:v>
                </c:pt>
                <c:pt idx="2">
                  <c:v>15</c:v>
                </c:pt>
                <c:pt idx="3">
                  <c:v>15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186304"/>
        <c:axId val="217187840"/>
        <c:axId val="0"/>
      </c:bar3DChart>
      <c:catAx>
        <c:axId val="217186304"/>
        <c:scaling>
          <c:orientation val="minMax"/>
        </c:scaling>
        <c:delete val="0"/>
        <c:axPos val="b"/>
        <c:majorTickMark val="none"/>
        <c:minorTickMark val="none"/>
        <c:tickLblPos val="nextTo"/>
        <c:crossAx val="217187840"/>
        <c:crosses val="autoZero"/>
        <c:auto val="1"/>
        <c:lblAlgn val="ctr"/>
        <c:lblOffset val="100"/>
        <c:noMultiLvlLbl val="0"/>
      </c:catAx>
      <c:valAx>
        <c:axId val="217187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71863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Wise'!$B$66:$C$71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Thiruchengodu,Namakkal TN.</c:v>
                  </c:pt>
                </c:lvl>
              </c:multiLvlStrCache>
            </c:multiLvlStrRef>
          </c:cat>
          <c:val>
            <c:numRef>
              <c:f>'Month Wise'!$D$66:$D$71</c:f>
              <c:numCache>
                <c:formatCode>General</c:formatCode>
                <c:ptCount val="6"/>
                <c:pt idx="0">
                  <c:v>9</c:v>
                </c:pt>
                <c:pt idx="1">
                  <c:v>14</c:v>
                </c:pt>
                <c:pt idx="2">
                  <c:v>11</c:v>
                </c:pt>
                <c:pt idx="3">
                  <c:v>15</c:v>
                </c:pt>
                <c:pt idx="4">
                  <c:v>7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Wise'!$B$66:$C$71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Thiruchengodu,Namakkal TN.</c:v>
                  </c:pt>
                </c:lvl>
              </c:multiLvlStrCache>
            </c:multiLvlStrRef>
          </c:cat>
          <c:val>
            <c:numRef>
              <c:f>'Month Wise'!$E$66:$E$71</c:f>
              <c:numCache>
                <c:formatCode>General</c:formatCode>
                <c:ptCount val="6"/>
                <c:pt idx="0">
                  <c:v>13</c:v>
                </c:pt>
                <c:pt idx="1">
                  <c:v>18</c:v>
                </c:pt>
                <c:pt idx="2">
                  <c:v>24</c:v>
                </c:pt>
                <c:pt idx="3">
                  <c:v>26</c:v>
                </c:pt>
                <c:pt idx="4">
                  <c:v>23</c:v>
                </c:pt>
                <c:pt idx="5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237376"/>
        <c:axId val="219239168"/>
        <c:axId val="0"/>
      </c:bar3DChart>
      <c:catAx>
        <c:axId val="219237376"/>
        <c:scaling>
          <c:orientation val="minMax"/>
        </c:scaling>
        <c:delete val="0"/>
        <c:axPos val="b"/>
        <c:majorTickMark val="none"/>
        <c:minorTickMark val="none"/>
        <c:tickLblPos val="nextTo"/>
        <c:crossAx val="219239168"/>
        <c:crosses val="autoZero"/>
        <c:auto val="1"/>
        <c:lblAlgn val="ctr"/>
        <c:lblOffset val="100"/>
        <c:noMultiLvlLbl val="0"/>
      </c:catAx>
      <c:valAx>
        <c:axId val="2192391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373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Wise'!$B$72:$C$77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Sendamangalam, Namakkal TN.</c:v>
                  </c:pt>
                </c:lvl>
              </c:multiLvlStrCache>
            </c:multiLvlStrRef>
          </c:cat>
          <c:val>
            <c:numRef>
              <c:f>'Month Wise'!$D$72:$D$77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Wise'!$B$72:$C$77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Sendamangalam, Namakkal TN.</c:v>
                  </c:pt>
                </c:lvl>
              </c:multiLvlStrCache>
            </c:multiLvlStrRef>
          </c:cat>
          <c:val>
            <c:numRef>
              <c:f>'Month Wise'!$E$72:$E$77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3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8324480"/>
        <c:axId val="219245184"/>
        <c:axId val="0"/>
      </c:bar3DChart>
      <c:catAx>
        <c:axId val="78324480"/>
        <c:scaling>
          <c:orientation val="minMax"/>
        </c:scaling>
        <c:delete val="0"/>
        <c:axPos val="b"/>
        <c:majorTickMark val="none"/>
        <c:minorTickMark val="none"/>
        <c:tickLblPos val="nextTo"/>
        <c:crossAx val="219245184"/>
        <c:crosses val="autoZero"/>
        <c:auto val="1"/>
        <c:lblAlgn val="ctr"/>
        <c:lblOffset val="100"/>
        <c:noMultiLvlLbl val="0"/>
      </c:catAx>
      <c:valAx>
        <c:axId val="2192451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83244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Wise'!$B$80:$C$85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Hospital,Namakkal TN.</c:v>
                  </c:pt>
                </c:lvl>
              </c:multiLvlStrCache>
            </c:multiLvlStrRef>
          </c:cat>
          <c:val>
            <c:numRef>
              <c:f>'Month Wise'!$D$80:$D$85</c:f>
              <c:numCache>
                <c:formatCode>General</c:formatCode>
                <c:ptCount val="6"/>
                <c:pt idx="0">
                  <c:v>41</c:v>
                </c:pt>
                <c:pt idx="1">
                  <c:v>63</c:v>
                </c:pt>
                <c:pt idx="2">
                  <c:v>87</c:v>
                </c:pt>
                <c:pt idx="3">
                  <c:v>70</c:v>
                </c:pt>
                <c:pt idx="4">
                  <c:v>98</c:v>
                </c:pt>
                <c:pt idx="5">
                  <c:v>32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Wise'!$B$80:$C$85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Hospital,Namakkal TN.</c:v>
                  </c:pt>
                </c:lvl>
              </c:multiLvlStrCache>
            </c:multiLvlStrRef>
          </c:cat>
          <c:val>
            <c:numRef>
              <c:f>'Month Wise'!$E$80:$E$85</c:f>
              <c:numCache>
                <c:formatCode>General</c:formatCode>
                <c:ptCount val="6"/>
                <c:pt idx="0">
                  <c:v>95</c:v>
                </c:pt>
                <c:pt idx="1">
                  <c:v>116</c:v>
                </c:pt>
                <c:pt idx="2">
                  <c:v>146</c:v>
                </c:pt>
                <c:pt idx="3">
                  <c:v>117</c:v>
                </c:pt>
                <c:pt idx="4">
                  <c:v>141</c:v>
                </c:pt>
                <c:pt idx="5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646976"/>
        <c:axId val="219665536"/>
        <c:axId val="0"/>
      </c:bar3DChart>
      <c:catAx>
        <c:axId val="219646976"/>
        <c:scaling>
          <c:orientation val="minMax"/>
        </c:scaling>
        <c:delete val="0"/>
        <c:axPos val="b"/>
        <c:majorTickMark val="none"/>
        <c:minorTickMark val="none"/>
        <c:tickLblPos val="nextTo"/>
        <c:crossAx val="219665536"/>
        <c:crosses val="autoZero"/>
        <c:auto val="1"/>
        <c:lblAlgn val="ctr"/>
        <c:lblOffset val="100"/>
        <c:noMultiLvlLbl val="0"/>
      </c:catAx>
      <c:valAx>
        <c:axId val="2196655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6469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Wise'!$B$86:$C$91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Hospital,Perambalur TN.</c:v>
                  </c:pt>
                </c:lvl>
              </c:multiLvlStrCache>
            </c:multiLvlStrRef>
          </c:cat>
          <c:val>
            <c:numRef>
              <c:f>'Month Wise'!$D$86:$D$91</c:f>
              <c:numCache>
                <c:formatCode>General</c:formatCode>
                <c:ptCount val="6"/>
                <c:pt idx="0">
                  <c:v>94</c:v>
                </c:pt>
                <c:pt idx="1">
                  <c:v>152</c:v>
                </c:pt>
                <c:pt idx="2">
                  <c:v>160</c:v>
                </c:pt>
                <c:pt idx="3">
                  <c:v>146</c:v>
                </c:pt>
                <c:pt idx="4">
                  <c:v>122</c:v>
                </c:pt>
                <c:pt idx="5">
                  <c:v>38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Wise'!$B$86:$C$91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Hospital,Perambalur TN.</c:v>
                  </c:pt>
                </c:lvl>
              </c:multiLvlStrCache>
            </c:multiLvlStrRef>
          </c:cat>
          <c:val>
            <c:numRef>
              <c:f>'Month Wise'!$E$86:$E$91</c:f>
              <c:numCache>
                <c:formatCode>General</c:formatCode>
                <c:ptCount val="6"/>
                <c:pt idx="0">
                  <c:v>84</c:v>
                </c:pt>
                <c:pt idx="1">
                  <c:v>212</c:v>
                </c:pt>
                <c:pt idx="2">
                  <c:v>208</c:v>
                </c:pt>
                <c:pt idx="3">
                  <c:v>193</c:v>
                </c:pt>
                <c:pt idx="4">
                  <c:v>212</c:v>
                </c:pt>
                <c:pt idx="5">
                  <c:v>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1242880"/>
        <c:axId val="221244800"/>
        <c:axId val="0"/>
      </c:bar3DChart>
      <c:catAx>
        <c:axId val="221242880"/>
        <c:scaling>
          <c:orientation val="minMax"/>
        </c:scaling>
        <c:delete val="0"/>
        <c:axPos val="b"/>
        <c:majorTickMark val="none"/>
        <c:minorTickMark val="none"/>
        <c:tickLblPos val="nextTo"/>
        <c:crossAx val="221244800"/>
        <c:crosses val="autoZero"/>
        <c:auto val="1"/>
        <c:lblAlgn val="ctr"/>
        <c:lblOffset val="100"/>
        <c:noMultiLvlLbl val="0"/>
      </c:catAx>
      <c:valAx>
        <c:axId val="2212448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12428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3A299"/>
            </a:solidFill>
          </c:spPr>
          <c:invertIfNegative val="0"/>
          <c:cat>
            <c:strRef>
              <c:f>'Sheet1 (3)'!$D$63:$D$92</c:f>
              <c:strCache>
                <c:ptCount val="30"/>
                <c:pt idx="0">
                  <c:v>GH Rasipuram </c:v>
                </c:pt>
                <c:pt idx="1">
                  <c:v>GH Bhavani Erode</c:v>
                </c:pt>
                <c:pt idx="2">
                  <c:v>GH Harur Dharmapuri</c:v>
                </c:pt>
                <c:pt idx="3">
                  <c:v>GH Cheyyar</c:v>
                </c:pt>
                <c:pt idx="4">
                  <c:v>GH Parthibanur Ramnad</c:v>
                </c:pt>
                <c:pt idx="5">
                  <c:v>GH Tambaram</c:v>
                </c:pt>
                <c:pt idx="6">
                  <c:v>GH Vaniyambadi</c:v>
                </c:pt>
                <c:pt idx="7">
                  <c:v>GH Dharapuram Tirupur</c:v>
                </c:pt>
                <c:pt idx="8">
                  <c:v>GH Lalgudi Trichy</c:v>
                </c:pt>
                <c:pt idx="9">
                  <c:v>GH Ambur Vellore</c:v>
                </c:pt>
                <c:pt idx="10">
                  <c:v>GH Devakottai</c:v>
                </c:pt>
                <c:pt idx="11">
                  <c:v>GHQ Dharmapuri</c:v>
                </c:pt>
                <c:pt idx="12">
                  <c:v>GH Srikazhi </c:v>
                </c:pt>
                <c:pt idx="13">
                  <c:v>GH Virudhachalam</c:v>
                </c:pt>
                <c:pt idx="14">
                  <c:v>GH Uchipuli Ramnad</c:v>
                </c:pt>
                <c:pt idx="15">
                  <c:v>GH Sriperambudur</c:v>
                </c:pt>
                <c:pt idx="16">
                  <c:v>GH Musiri Trichy</c:v>
                </c:pt>
                <c:pt idx="17">
                  <c:v>GH Arani</c:v>
                </c:pt>
                <c:pt idx="18">
                  <c:v>GH Kariapatti </c:v>
                </c:pt>
                <c:pt idx="19">
                  <c:v>GH Thirupathur </c:v>
                </c:pt>
                <c:pt idx="20">
                  <c:v>GH Bhoothapandi</c:v>
                </c:pt>
                <c:pt idx="21">
                  <c:v>GH VILLUPURAM</c:v>
                </c:pt>
                <c:pt idx="22">
                  <c:v>GH Pattukottai </c:v>
                </c:pt>
                <c:pt idx="23">
                  <c:v>GH Arakonam Vellore</c:v>
                </c:pt>
                <c:pt idx="24">
                  <c:v>GH Kumarapalayam</c:v>
                </c:pt>
                <c:pt idx="25">
                  <c:v>GH Kulithalai Karur</c:v>
                </c:pt>
                <c:pt idx="26">
                  <c:v>GH Palladam Tirupur</c:v>
                </c:pt>
                <c:pt idx="27">
                  <c:v>GH Tindivanam</c:v>
                </c:pt>
                <c:pt idx="28">
                  <c:v>GH Ambasamudiram</c:v>
                </c:pt>
                <c:pt idx="29">
                  <c:v>GH Gudiyatham</c:v>
                </c:pt>
              </c:strCache>
            </c:strRef>
          </c:cat>
          <c:val>
            <c:numRef>
              <c:f>'Sheet1 (3)'!$E$63:$E$92</c:f>
              <c:numCache>
                <c:formatCode>General</c:formatCode>
                <c:ptCount val="30"/>
                <c:pt idx="0">
                  <c:v>814</c:v>
                </c:pt>
                <c:pt idx="1">
                  <c:v>794</c:v>
                </c:pt>
                <c:pt idx="2">
                  <c:v>770</c:v>
                </c:pt>
                <c:pt idx="3">
                  <c:v>754</c:v>
                </c:pt>
                <c:pt idx="4">
                  <c:v>746</c:v>
                </c:pt>
                <c:pt idx="5">
                  <c:v>745</c:v>
                </c:pt>
                <c:pt idx="6">
                  <c:v>706</c:v>
                </c:pt>
                <c:pt idx="7">
                  <c:v>705</c:v>
                </c:pt>
                <c:pt idx="8">
                  <c:v>694</c:v>
                </c:pt>
                <c:pt idx="9">
                  <c:v>676</c:v>
                </c:pt>
                <c:pt idx="10">
                  <c:v>673</c:v>
                </c:pt>
                <c:pt idx="11">
                  <c:v>653</c:v>
                </c:pt>
                <c:pt idx="12">
                  <c:v>641</c:v>
                </c:pt>
                <c:pt idx="13">
                  <c:v>632</c:v>
                </c:pt>
                <c:pt idx="14">
                  <c:v>598</c:v>
                </c:pt>
                <c:pt idx="15">
                  <c:v>591</c:v>
                </c:pt>
                <c:pt idx="16">
                  <c:v>574</c:v>
                </c:pt>
                <c:pt idx="17">
                  <c:v>563</c:v>
                </c:pt>
                <c:pt idx="18">
                  <c:v>562</c:v>
                </c:pt>
                <c:pt idx="19">
                  <c:v>558</c:v>
                </c:pt>
                <c:pt idx="20">
                  <c:v>551</c:v>
                </c:pt>
                <c:pt idx="21">
                  <c:v>548</c:v>
                </c:pt>
                <c:pt idx="22">
                  <c:v>543</c:v>
                </c:pt>
                <c:pt idx="23">
                  <c:v>538</c:v>
                </c:pt>
                <c:pt idx="24">
                  <c:v>532</c:v>
                </c:pt>
                <c:pt idx="25">
                  <c:v>507</c:v>
                </c:pt>
                <c:pt idx="26">
                  <c:v>492</c:v>
                </c:pt>
                <c:pt idx="27">
                  <c:v>473</c:v>
                </c:pt>
                <c:pt idx="28">
                  <c:v>463</c:v>
                </c:pt>
                <c:pt idx="29">
                  <c:v>455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43744"/>
        <c:axId val="35353728"/>
      </c:barChart>
      <c:lineChart>
        <c:grouping val="standard"/>
        <c:varyColors val="0"/>
        <c:ser>
          <c:idx val="1"/>
          <c:order val="1"/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'Sheet1 (3)'!$D$63:$D$92</c:f>
              <c:strCache>
                <c:ptCount val="30"/>
                <c:pt idx="0">
                  <c:v>GH Rasipuram </c:v>
                </c:pt>
                <c:pt idx="1">
                  <c:v>GH Bhavani Erode</c:v>
                </c:pt>
                <c:pt idx="2">
                  <c:v>GH Harur Dharmapuri</c:v>
                </c:pt>
                <c:pt idx="3">
                  <c:v>GH Cheyyar</c:v>
                </c:pt>
                <c:pt idx="4">
                  <c:v>GH Parthibanur Ramnad</c:v>
                </c:pt>
                <c:pt idx="5">
                  <c:v>GH Tambaram</c:v>
                </c:pt>
                <c:pt idx="6">
                  <c:v>GH Vaniyambadi</c:v>
                </c:pt>
                <c:pt idx="7">
                  <c:v>GH Dharapuram Tirupur</c:v>
                </c:pt>
                <c:pt idx="8">
                  <c:v>GH Lalgudi Trichy</c:v>
                </c:pt>
                <c:pt idx="9">
                  <c:v>GH Ambur Vellore</c:v>
                </c:pt>
                <c:pt idx="10">
                  <c:v>GH Devakottai</c:v>
                </c:pt>
                <c:pt idx="11">
                  <c:v>GHQ Dharmapuri</c:v>
                </c:pt>
                <c:pt idx="12">
                  <c:v>GH Srikazhi </c:v>
                </c:pt>
                <c:pt idx="13">
                  <c:v>GH Virudhachalam</c:v>
                </c:pt>
                <c:pt idx="14">
                  <c:v>GH Uchipuli Ramnad</c:v>
                </c:pt>
                <c:pt idx="15">
                  <c:v>GH Sriperambudur</c:v>
                </c:pt>
                <c:pt idx="16">
                  <c:v>GH Musiri Trichy</c:v>
                </c:pt>
                <c:pt idx="17">
                  <c:v>GH Arani</c:v>
                </c:pt>
                <c:pt idx="18">
                  <c:v>GH Kariapatti </c:v>
                </c:pt>
                <c:pt idx="19">
                  <c:v>GH Thirupathur </c:v>
                </c:pt>
                <c:pt idx="20">
                  <c:v>GH Bhoothapandi</c:v>
                </c:pt>
                <c:pt idx="21">
                  <c:v>GH VILLUPURAM</c:v>
                </c:pt>
                <c:pt idx="22">
                  <c:v>GH Pattukottai </c:v>
                </c:pt>
                <c:pt idx="23">
                  <c:v>GH Arakonam Vellore</c:v>
                </c:pt>
                <c:pt idx="24">
                  <c:v>GH Kumarapalayam</c:v>
                </c:pt>
                <c:pt idx="25">
                  <c:v>GH Kulithalai Karur</c:v>
                </c:pt>
                <c:pt idx="26">
                  <c:v>GH Palladam Tirupur</c:v>
                </c:pt>
                <c:pt idx="27">
                  <c:v>GH Tindivanam</c:v>
                </c:pt>
                <c:pt idx="28">
                  <c:v>GH Ambasamudiram</c:v>
                </c:pt>
                <c:pt idx="29">
                  <c:v>GH Gudiyatham</c:v>
                </c:pt>
              </c:strCache>
            </c:strRef>
          </c:cat>
          <c:val>
            <c:numRef>
              <c:f>'Sheet1 (3)'!$F$63:$F$92</c:f>
              <c:numCache>
                <c:formatCode>0.00</c:formatCode>
                <c:ptCount val="30"/>
                <c:pt idx="0">
                  <c:v>0.78139999999999998</c:v>
                </c:pt>
                <c:pt idx="1">
                  <c:v>0.93498400000000004</c:v>
                </c:pt>
                <c:pt idx="2">
                  <c:v>1.1121160000000001</c:v>
                </c:pt>
                <c:pt idx="3">
                  <c:v>0.95483600000000002</c:v>
                </c:pt>
                <c:pt idx="4">
                  <c:v>0.93662500000000004</c:v>
                </c:pt>
                <c:pt idx="5">
                  <c:v>1.264024</c:v>
                </c:pt>
                <c:pt idx="6">
                  <c:v>1.0214399999999999</c:v>
                </c:pt>
                <c:pt idx="7">
                  <c:v>1.067987</c:v>
                </c:pt>
                <c:pt idx="8">
                  <c:v>0.80898099999999995</c:v>
                </c:pt>
                <c:pt idx="9">
                  <c:v>1.3179495000000001</c:v>
                </c:pt>
                <c:pt idx="10">
                  <c:v>0.96792</c:v>
                </c:pt>
                <c:pt idx="11">
                  <c:v>0.90122199999999997</c:v>
                </c:pt>
                <c:pt idx="12">
                  <c:v>0.87964299999999995</c:v>
                </c:pt>
                <c:pt idx="13">
                  <c:v>0.79165700000000006</c:v>
                </c:pt>
                <c:pt idx="14">
                  <c:v>0.58365</c:v>
                </c:pt>
                <c:pt idx="15">
                  <c:v>0.56108999999999998</c:v>
                </c:pt>
                <c:pt idx="16">
                  <c:v>0.87690999999999997</c:v>
                </c:pt>
                <c:pt idx="17">
                  <c:v>0.77476</c:v>
                </c:pt>
                <c:pt idx="18">
                  <c:v>1.0466880000000001</c:v>
                </c:pt>
                <c:pt idx="19">
                  <c:v>0.79430699999999999</c:v>
                </c:pt>
                <c:pt idx="20">
                  <c:v>0.82295399999999996</c:v>
                </c:pt>
                <c:pt idx="21">
                  <c:v>0.94293899999999997</c:v>
                </c:pt>
                <c:pt idx="22">
                  <c:v>0.70862000000000003</c:v>
                </c:pt>
                <c:pt idx="23">
                  <c:v>0.83143999999999996</c:v>
                </c:pt>
                <c:pt idx="24">
                  <c:v>0.554894</c:v>
                </c:pt>
                <c:pt idx="25">
                  <c:v>0.58107500000000001</c:v>
                </c:pt>
                <c:pt idx="26">
                  <c:v>0.70492999999999995</c:v>
                </c:pt>
                <c:pt idx="27">
                  <c:v>0.54520999999999997</c:v>
                </c:pt>
                <c:pt idx="28">
                  <c:v>0.70479000000000003</c:v>
                </c:pt>
                <c:pt idx="29">
                  <c:v>0.62527500000000003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357056"/>
        <c:axId val="35355264"/>
      </c:lineChart>
      <c:catAx>
        <c:axId val="35343744"/>
        <c:scaling>
          <c:orientation val="minMax"/>
        </c:scaling>
        <c:delete val="0"/>
        <c:axPos val="b"/>
        <c:majorTickMark val="out"/>
        <c:minorTickMark val="none"/>
        <c:tickLblPos val="nextTo"/>
        <c:crossAx val="35353728"/>
        <c:crosses val="autoZero"/>
        <c:auto val="1"/>
        <c:lblAlgn val="ctr"/>
        <c:lblOffset val="100"/>
        <c:noMultiLvlLbl val="0"/>
      </c:catAx>
      <c:valAx>
        <c:axId val="35353728"/>
        <c:scaling>
          <c:orientation val="minMax"/>
          <c:min val="300"/>
        </c:scaling>
        <c:delete val="0"/>
        <c:axPos val="l"/>
        <c:numFmt formatCode="General" sourceLinked="1"/>
        <c:majorTickMark val="out"/>
        <c:minorTickMark val="none"/>
        <c:tickLblPos val="nextTo"/>
        <c:crossAx val="35343744"/>
        <c:crosses val="autoZero"/>
        <c:crossBetween val="between"/>
        <c:majorUnit val="50"/>
      </c:valAx>
      <c:valAx>
        <c:axId val="35355264"/>
        <c:scaling>
          <c:orientation val="minMax"/>
          <c:min val="0.4"/>
        </c:scaling>
        <c:delete val="0"/>
        <c:axPos val="r"/>
        <c:numFmt formatCode="0.00" sourceLinked="1"/>
        <c:majorTickMark val="out"/>
        <c:minorTickMark val="none"/>
        <c:tickLblPos val="nextTo"/>
        <c:crossAx val="35357056"/>
        <c:crosses val="max"/>
        <c:crossBetween val="between"/>
      </c:valAx>
      <c:catAx>
        <c:axId val="35357056"/>
        <c:scaling>
          <c:orientation val="minMax"/>
        </c:scaling>
        <c:delete val="1"/>
        <c:axPos val="b"/>
        <c:majorTickMark val="out"/>
        <c:minorTickMark val="none"/>
        <c:tickLblPos val="nextTo"/>
        <c:crossAx val="3535526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Sheet12!$B$98:$C$103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Authur,Salem TN.</c:v>
                  </c:pt>
                </c:lvl>
              </c:multiLvlStrCache>
            </c:multiLvlStrRef>
          </c:cat>
          <c:val>
            <c:numRef>
              <c:f>Sheet12!$D$98:$D$103</c:f>
              <c:numCache>
                <c:formatCode>General</c:formatCode>
                <c:ptCount val="6"/>
                <c:pt idx="0">
                  <c:v>15</c:v>
                </c:pt>
                <c:pt idx="1">
                  <c:v>70</c:v>
                </c:pt>
                <c:pt idx="2">
                  <c:v>43</c:v>
                </c:pt>
                <c:pt idx="3">
                  <c:v>20</c:v>
                </c:pt>
                <c:pt idx="4">
                  <c:v>19</c:v>
                </c:pt>
                <c:pt idx="5">
                  <c:v>11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Sheet12!$B$98:$C$103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Authur,Salem TN.</c:v>
                  </c:pt>
                </c:lvl>
              </c:multiLvlStrCache>
            </c:multiLvlStrRef>
          </c:cat>
          <c:val>
            <c:numRef>
              <c:f>Sheet12!$E$98:$E$103</c:f>
              <c:numCache>
                <c:formatCode>General</c:formatCode>
                <c:ptCount val="6"/>
                <c:pt idx="0">
                  <c:v>44</c:v>
                </c:pt>
                <c:pt idx="1">
                  <c:v>57</c:v>
                </c:pt>
                <c:pt idx="2">
                  <c:v>46</c:v>
                </c:pt>
                <c:pt idx="3">
                  <c:v>29</c:v>
                </c:pt>
                <c:pt idx="4">
                  <c:v>38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3354496"/>
        <c:axId val="993356416"/>
        <c:axId val="0"/>
      </c:bar3DChart>
      <c:catAx>
        <c:axId val="993354496"/>
        <c:scaling>
          <c:orientation val="minMax"/>
        </c:scaling>
        <c:delete val="0"/>
        <c:axPos val="b"/>
        <c:majorTickMark val="none"/>
        <c:minorTickMark val="none"/>
        <c:tickLblPos val="nextTo"/>
        <c:crossAx val="993356416"/>
        <c:crosses val="autoZero"/>
        <c:auto val="1"/>
        <c:lblAlgn val="ctr"/>
        <c:lblOffset val="100"/>
        <c:noMultiLvlLbl val="0"/>
      </c:catAx>
      <c:valAx>
        <c:axId val="9933564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9335449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Sheet12!$B$104:$C$109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Sankagiri, Salem TN.</c:v>
                  </c:pt>
                </c:lvl>
              </c:multiLvlStrCache>
            </c:multiLvlStrRef>
          </c:cat>
          <c:val>
            <c:numRef>
              <c:f>Sheet12!$D$104:$D$109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6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Sheet12!$B$104:$C$109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Sankagiri, Salem TN.</c:v>
                  </c:pt>
                </c:lvl>
              </c:multiLvlStrCache>
            </c:multiLvlStrRef>
          </c:cat>
          <c:val>
            <c:numRef>
              <c:f>Sheet12!$E$104:$E$109</c:f>
              <c:numCache>
                <c:formatCode>General</c:formatCode>
                <c:ptCount val="6"/>
                <c:pt idx="0">
                  <c:v>10</c:v>
                </c:pt>
                <c:pt idx="1">
                  <c:v>29</c:v>
                </c:pt>
                <c:pt idx="2">
                  <c:v>42</c:v>
                </c:pt>
                <c:pt idx="3">
                  <c:v>31</c:v>
                </c:pt>
                <c:pt idx="4">
                  <c:v>27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7889152"/>
        <c:axId val="1017890688"/>
        <c:axId val="0"/>
      </c:bar3DChart>
      <c:catAx>
        <c:axId val="1017889152"/>
        <c:scaling>
          <c:orientation val="minMax"/>
        </c:scaling>
        <c:delete val="0"/>
        <c:axPos val="b"/>
        <c:majorTickMark val="none"/>
        <c:minorTickMark val="none"/>
        <c:tickLblPos val="nextTo"/>
        <c:crossAx val="1017890688"/>
        <c:crosses val="autoZero"/>
        <c:auto val="1"/>
        <c:lblAlgn val="ctr"/>
        <c:lblOffset val="100"/>
        <c:noMultiLvlLbl val="0"/>
      </c:catAx>
      <c:valAx>
        <c:axId val="10178906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1788915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Sheet12!$B$110:$C$115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Hospital,Omalur, Salem TN.</c:v>
                  </c:pt>
                </c:lvl>
              </c:multiLvlStrCache>
            </c:multiLvlStrRef>
          </c:cat>
          <c:val>
            <c:numRef>
              <c:f>Sheet12!$D$110:$D$115</c:f>
              <c:numCache>
                <c:formatCode>General</c:formatCode>
                <c:ptCount val="6"/>
                <c:pt idx="0">
                  <c:v>3</c:v>
                </c:pt>
                <c:pt idx="1">
                  <c:v>7</c:v>
                </c:pt>
                <c:pt idx="2">
                  <c:v>14</c:v>
                </c:pt>
                <c:pt idx="3">
                  <c:v>12</c:v>
                </c:pt>
                <c:pt idx="4">
                  <c:v>13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Sheet12!$B$110:$C$115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Hospital,Omalur, Salem TN.</c:v>
                  </c:pt>
                </c:lvl>
              </c:multiLvlStrCache>
            </c:multiLvlStrRef>
          </c:cat>
          <c:val>
            <c:numRef>
              <c:f>Sheet12!$E$110:$E$115</c:f>
              <c:numCache>
                <c:formatCode>General</c:formatCode>
                <c:ptCount val="6"/>
                <c:pt idx="0">
                  <c:v>37</c:v>
                </c:pt>
                <c:pt idx="1">
                  <c:v>48</c:v>
                </c:pt>
                <c:pt idx="2">
                  <c:v>50</c:v>
                </c:pt>
                <c:pt idx="3">
                  <c:v>29</c:v>
                </c:pt>
                <c:pt idx="4">
                  <c:v>70</c:v>
                </c:pt>
                <c:pt idx="5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2639104"/>
        <c:axId val="1042755584"/>
        <c:axId val="0"/>
      </c:bar3DChart>
      <c:catAx>
        <c:axId val="1042639104"/>
        <c:scaling>
          <c:orientation val="minMax"/>
        </c:scaling>
        <c:delete val="0"/>
        <c:axPos val="b"/>
        <c:majorTickMark val="none"/>
        <c:minorTickMark val="none"/>
        <c:tickLblPos val="nextTo"/>
        <c:crossAx val="1042755584"/>
        <c:crosses val="autoZero"/>
        <c:auto val="1"/>
        <c:lblAlgn val="ctr"/>
        <c:lblOffset val="100"/>
        <c:noMultiLvlLbl val="0"/>
      </c:catAx>
      <c:valAx>
        <c:axId val="10427555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4263910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Sheet12!$B$116:$C$121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 Mettur Dam,Salem TN.</c:v>
                  </c:pt>
                </c:lvl>
              </c:multiLvlStrCache>
            </c:multiLvlStrRef>
          </c:cat>
          <c:val>
            <c:numRef>
              <c:f>Sheet12!$D$116:$D$121</c:f>
              <c:numCache>
                <c:formatCode>General</c:formatCode>
                <c:ptCount val="6"/>
                <c:pt idx="0">
                  <c:v>18</c:v>
                </c:pt>
                <c:pt idx="1">
                  <c:v>24</c:v>
                </c:pt>
                <c:pt idx="2">
                  <c:v>30</c:v>
                </c:pt>
                <c:pt idx="3">
                  <c:v>28</c:v>
                </c:pt>
                <c:pt idx="4">
                  <c:v>36</c:v>
                </c:pt>
                <c:pt idx="5">
                  <c:v>14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Sheet12!$B$116:$C$121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 Mettur Dam,Salem TN.</c:v>
                  </c:pt>
                </c:lvl>
              </c:multiLvlStrCache>
            </c:multiLvlStrRef>
          </c:cat>
          <c:val>
            <c:numRef>
              <c:f>Sheet12!$E$116:$E$121</c:f>
              <c:numCache>
                <c:formatCode>General</c:formatCode>
                <c:ptCount val="6"/>
                <c:pt idx="0">
                  <c:v>19</c:v>
                </c:pt>
                <c:pt idx="1">
                  <c:v>22</c:v>
                </c:pt>
                <c:pt idx="2">
                  <c:v>55</c:v>
                </c:pt>
                <c:pt idx="3">
                  <c:v>41</c:v>
                </c:pt>
                <c:pt idx="4">
                  <c:v>56</c:v>
                </c:pt>
                <c:pt idx="5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7153280"/>
        <c:axId val="1052509312"/>
        <c:axId val="0"/>
      </c:bar3DChart>
      <c:catAx>
        <c:axId val="1047153280"/>
        <c:scaling>
          <c:orientation val="minMax"/>
        </c:scaling>
        <c:delete val="0"/>
        <c:axPos val="b"/>
        <c:majorTickMark val="none"/>
        <c:minorTickMark val="none"/>
        <c:tickLblPos val="nextTo"/>
        <c:crossAx val="1052509312"/>
        <c:crosses val="autoZero"/>
        <c:auto val="1"/>
        <c:lblAlgn val="ctr"/>
        <c:lblOffset val="100"/>
        <c:noMultiLvlLbl val="0"/>
      </c:catAx>
      <c:valAx>
        <c:axId val="10525093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4715328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Wise'!$B$104:$C$109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Ponneri, Thiruvallur, TN.</c:v>
                  </c:pt>
                </c:lvl>
              </c:multiLvlStrCache>
            </c:multiLvlStrRef>
          </c:cat>
          <c:val>
            <c:numRef>
              <c:f>'Month Wise'!$D$104:$D$109</c:f>
              <c:numCache>
                <c:formatCode>General</c:formatCode>
                <c:ptCount val="6"/>
                <c:pt idx="0">
                  <c:v>8</c:v>
                </c:pt>
                <c:pt idx="1">
                  <c:v>16</c:v>
                </c:pt>
                <c:pt idx="2">
                  <c:v>21</c:v>
                </c:pt>
                <c:pt idx="3">
                  <c:v>22</c:v>
                </c:pt>
                <c:pt idx="4">
                  <c:v>24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Wise'!$B$104:$C$109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Ponneri, Thiruvallur, TN.</c:v>
                  </c:pt>
                </c:lvl>
              </c:multiLvlStrCache>
            </c:multiLvlStrRef>
          </c:cat>
          <c:val>
            <c:numRef>
              <c:f>'Month Wise'!$E$104:$E$109</c:f>
              <c:numCache>
                <c:formatCode>General</c:formatCode>
                <c:ptCount val="6"/>
                <c:pt idx="0">
                  <c:v>47</c:v>
                </c:pt>
                <c:pt idx="1">
                  <c:v>29</c:v>
                </c:pt>
                <c:pt idx="2">
                  <c:v>48</c:v>
                </c:pt>
                <c:pt idx="3">
                  <c:v>20</c:v>
                </c:pt>
                <c:pt idx="4">
                  <c:v>41</c:v>
                </c:pt>
                <c:pt idx="5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7020672"/>
        <c:axId val="257022208"/>
        <c:axId val="0"/>
      </c:bar3DChart>
      <c:catAx>
        <c:axId val="257020672"/>
        <c:scaling>
          <c:orientation val="minMax"/>
        </c:scaling>
        <c:delete val="0"/>
        <c:axPos val="b"/>
        <c:majorTickMark val="none"/>
        <c:minorTickMark val="none"/>
        <c:tickLblPos val="nextTo"/>
        <c:crossAx val="257022208"/>
        <c:crosses val="autoZero"/>
        <c:auto val="1"/>
        <c:lblAlgn val="ctr"/>
        <c:lblOffset val="100"/>
        <c:noMultiLvlLbl val="0"/>
      </c:catAx>
      <c:valAx>
        <c:axId val="2570222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570206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Wise'!$B$110:$C$115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Tiruthani, Thiruvallur, TN.</c:v>
                  </c:pt>
                </c:lvl>
              </c:multiLvlStrCache>
            </c:multiLvlStrRef>
          </c:cat>
          <c:val>
            <c:numRef>
              <c:f>'Month Wise'!$D$110:$D$115</c:f>
              <c:numCache>
                <c:formatCode>General</c:formatCode>
                <c:ptCount val="6"/>
                <c:pt idx="0">
                  <c:v>22</c:v>
                </c:pt>
                <c:pt idx="1">
                  <c:v>30</c:v>
                </c:pt>
                <c:pt idx="2">
                  <c:v>17</c:v>
                </c:pt>
                <c:pt idx="3">
                  <c:v>14</c:v>
                </c:pt>
                <c:pt idx="4">
                  <c:v>18</c:v>
                </c:pt>
                <c:pt idx="5">
                  <c:v>18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Wise'!$B$110:$C$115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Tiruthani, Thiruvallur, TN.</c:v>
                  </c:pt>
                </c:lvl>
              </c:multiLvlStrCache>
            </c:multiLvlStrRef>
          </c:cat>
          <c:val>
            <c:numRef>
              <c:f>'Month Wise'!$E$110:$E$115</c:f>
              <c:numCache>
                <c:formatCode>General</c:formatCode>
                <c:ptCount val="6"/>
                <c:pt idx="0">
                  <c:v>13</c:v>
                </c:pt>
                <c:pt idx="1">
                  <c:v>20</c:v>
                </c:pt>
                <c:pt idx="2">
                  <c:v>35</c:v>
                </c:pt>
                <c:pt idx="3">
                  <c:v>13</c:v>
                </c:pt>
                <c:pt idx="4">
                  <c:v>39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9198976"/>
        <c:axId val="259200512"/>
        <c:axId val="0"/>
      </c:bar3DChart>
      <c:catAx>
        <c:axId val="259198976"/>
        <c:scaling>
          <c:orientation val="minMax"/>
        </c:scaling>
        <c:delete val="0"/>
        <c:axPos val="b"/>
        <c:majorTickMark val="none"/>
        <c:minorTickMark val="none"/>
        <c:tickLblPos val="nextTo"/>
        <c:crossAx val="259200512"/>
        <c:crosses val="autoZero"/>
        <c:auto val="1"/>
        <c:lblAlgn val="ctr"/>
        <c:lblOffset val="100"/>
        <c:noMultiLvlLbl val="0"/>
      </c:catAx>
      <c:valAx>
        <c:axId val="2592005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591989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Wise'!$B$116:$C$121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Head Quarters Hospital,Tiruvallur TN.</c:v>
                  </c:pt>
                </c:lvl>
              </c:multiLvlStrCache>
            </c:multiLvlStrRef>
          </c:cat>
          <c:val>
            <c:numRef>
              <c:f>'Month Wise'!$D$116:$D$121</c:f>
              <c:numCache>
                <c:formatCode>General</c:formatCode>
                <c:ptCount val="6"/>
                <c:pt idx="0">
                  <c:v>64</c:v>
                </c:pt>
                <c:pt idx="1">
                  <c:v>92</c:v>
                </c:pt>
                <c:pt idx="2">
                  <c:v>68</c:v>
                </c:pt>
                <c:pt idx="3">
                  <c:v>116</c:v>
                </c:pt>
                <c:pt idx="4">
                  <c:v>113</c:v>
                </c:pt>
                <c:pt idx="5">
                  <c:v>42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Wise'!$B$116:$C$121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Head Quarters Hospital,Tiruvallur TN.</c:v>
                  </c:pt>
                </c:lvl>
              </c:multiLvlStrCache>
            </c:multiLvlStrRef>
          </c:cat>
          <c:val>
            <c:numRef>
              <c:f>'Month Wise'!$E$116:$E$121</c:f>
              <c:numCache>
                <c:formatCode>General</c:formatCode>
                <c:ptCount val="6"/>
                <c:pt idx="0">
                  <c:v>27</c:v>
                </c:pt>
                <c:pt idx="1">
                  <c:v>67</c:v>
                </c:pt>
                <c:pt idx="2">
                  <c:v>126</c:v>
                </c:pt>
                <c:pt idx="3">
                  <c:v>75</c:v>
                </c:pt>
                <c:pt idx="4">
                  <c:v>47</c:v>
                </c:pt>
                <c:pt idx="5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421120"/>
        <c:axId val="262447488"/>
        <c:axId val="0"/>
      </c:bar3DChart>
      <c:catAx>
        <c:axId val="262421120"/>
        <c:scaling>
          <c:orientation val="minMax"/>
        </c:scaling>
        <c:delete val="0"/>
        <c:axPos val="b"/>
        <c:majorTickMark val="none"/>
        <c:minorTickMark val="none"/>
        <c:tickLblPos val="nextTo"/>
        <c:crossAx val="262447488"/>
        <c:crosses val="autoZero"/>
        <c:auto val="1"/>
        <c:lblAlgn val="ctr"/>
        <c:lblOffset val="100"/>
        <c:noMultiLvlLbl val="0"/>
      </c:catAx>
      <c:valAx>
        <c:axId val="2624474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624211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Sheet12!$B$122:$C$127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Palladam, Tirupur TN.</c:v>
                  </c:pt>
                </c:lvl>
              </c:multiLvlStrCache>
            </c:multiLvlStrRef>
          </c:cat>
          <c:val>
            <c:numRef>
              <c:f>Sheet12!$D$122:$D$127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6</c:v>
                </c:pt>
                <c:pt idx="3">
                  <c:v>3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Sheet12!$B$122:$C$127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Palladam, Tirupur TN.</c:v>
                  </c:pt>
                </c:lvl>
              </c:multiLvlStrCache>
            </c:multiLvlStrRef>
          </c:cat>
          <c:val>
            <c:numRef>
              <c:f>Sheet12!$E$122:$E$127</c:f>
              <c:numCache>
                <c:formatCode>General</c:formatCode>
                <c:ptCount val="6"/>
                <c:pt idx="0">
                  <c:v>7</c:v>
                </c:pt>
                <c:pt idx="1">
                  <c:v>27</c:v>
                </c:pt>
                <c:pt idx="2">
                  <c:v>18</c:v>
                </c:pt>
                <c:pt idx="3">
                  <c:v>31</c:v>
                </c:pt>
                <c:pt idx="4">
                  <c:v>18</c:v>
                </c:pt>
                <c:pt idx="5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1388288"/>
        <c:axId val="1021390208"/>
        <c:axId val="0"/>
      </c:bar3DChart>
      <c:catAx>
        <c:axId val="1021388288"/>
        <c:scaling>
          <c:orientation val="minMax"/>
        </c:scaling>
        <c:delete val="0"/>
        <c:axPos val="b"/>
        <c:majorTickMark val="none"/>
        <c:minorTickMark val="none"/>
        <c:tickLblPos val="nextTo"/>
        <c:crossAx val="1021390208"/>
        <c:crosses val="autoZero"/>
        <c:auto val="1"/>
        <c:lblAlgn val="ctr"/>
        <c:lblOffset val="100"/>
        <c:noMultiLvlLbl val="0"/>
      </c:catAx>
      <c:valAx>
        <c:axId val="10213902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2138828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Sheet12!$B$128:$C$133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Hospital,Dharapuram,Tirupur TN.</c:v>
                  </c:pt>
                </c:lvl>
              </c:multiLvlStrCache>
            </c:multiLvlStrRef>
          </c:cat>
          <c:val>
            <c:numRef>
              <c:f>Sheet12!$D$128:$D$133</c:f>
              <c:numCache>
                <c:formatCode>General</c:formatCode>
                <c:ptCount val="6"/>
                <c:pt idx="0">
                  <c:v>6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Sheet12!$B$128:$C$133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Hospital,Dharapuram,Tirupur TN.</c:v>
                  </c:pt>
                </c:lvl>
              </c:multiLvlStrCache>
            </c:multiLvlStrRef>
          </c:cat>
          <c:val>
            <c:numRef>
              <c:f>Sheet12!$E$128:$E$133</c:f>
              <c:numCache>
                <c:formatCode>General</c:formatCode>
                <c:ptCount val="6"/>
                <c:pt idx="0">
                  <c:v>6</c:v>
                </c:pt>
                <c:pt idx="1">
                  <c:v>16</c:v>
                </c:pt>
                <c:pt idx="2">
                  <c:v>20</c:v>
                </c:pt>
                <c:pt idx="3">
                  <c:v>16</c:v>
                </c:pt>
                <c:pt idx="4">
                  <c:v>26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31680000"/>
        <c:axId val="1031681920"/>
        <c:axId val="0"/>
      </c:bar3DChart>
      <c:catAx>
        <c:axId val="1031680000"/>
        <c:scaling>
          <c:orientation val="minMax"/>
        </c:scaling>
        <c:delete val="0"/>
        <c:axPos val="b"/>
        <c:majorTickMark val="none"/>
        <c:minorTickMark val="none"/>
        <c:tickLblPos val="nextTo"/>
        <c:crossAx val="1031681920"/>
        <c:crosses val="autoZero"/>
        <c:auto val="1"/>
        <c:lblAlgn val="ctr"/>
        <c:lblOffset val="100"/>
        <c:noMultiLvlLbl val="0"/>
      </c:catAx>
      <c:valAx>
        <c:axId val="10316819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3168000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Sheet12!$B$134:$C$139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Hospital,Udumalapet,Tirupur TN.</c:v>
                  </c:pt>
                </c:lvl>
              </c:multiLvlStrCache>
            </c:multiLvlStrRef>
          </c:cat>
          <c:val>
            <c:numRef>
              <c:f>Sheet12!$D$134:$D$139</c:f>
              <c:numCache>
                <c:formatCode>General</c:formatCode>
                <c:ptCount val="6"/>
                <c:pt idx="0">
                  <c:v>4</c:v>
                </c:pt>
                <c:pt idx="1">
                  <c:v>12</c:v>
                </c:pt>
                <c:pt idx="2">
                  <c:v>9</c:v>
                </c:pt>
                <c:pt idx="3">
                  <c:v>7</c:v>
                </c:pt>
                <c:pt idx="4">
                  <c:v>10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Sheet12!$B$134:$C$139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Hospital,Udumalapet,Tirupur TN.</c:v>
                  </c:pt>
                </c:lvl>
              </c:multiLvlStrCache>
            </c:multiLvlStrRef>
          </c:cat>
          <c:val>
            <c:numRef>
              <c:f>Sheet12!$E$134:$E$139</c:f>
              <c:numCache>
                <c:formatCode>General</c:formatCode>
                <c:ptCount val="6"/>
                <c:pt idx="0">
                  <c:v>25</c:v>
                </c:pt>
                <c:pt idx="1">
                  <c:v>35</c:v>
                </c:pt>
                <c:pt idx="2">
                  <c:v>60</c:v>
                </c:pt>
                <c:pt idx="3">
                  <c:v>42</c:v>
                </c:pt>
                <c:pt idx="4">
                  <c:v>41</c:v>
                </c:pt>
                <c:pt idx="5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37819264"/>
        <c:axId val="1037866496"/>
        <c:axId val="0"/>
      </c:bar3DChart>
      <c:catAx>
        <c:axId val="1037819264"/>
        <c:scaling>
          <c:orientation val="minMax"/>
        </c:scaling>
        <c:delete val="0"/>
        <c:axPos val="b"/>
        <c:majorTickMark val="none"/>
        <c:minorTickMark val="none"/>
        <c:tickLblPos val="nextTo"/>
        <c:crossAx val="1037866496"/>
        <c:crosses val="autoZero"/>
        <c:auto val="1"/>
        <c:lblAlgn val="ctr"/>
        <c:lblOffset val="100"/>
        <c:noMultiLvlLbl val="0"/>
      </c:catAx>
      <c:valAx>
        <c:axId val="10378664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378192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7335958005249345E-2"/>
          <c:y val="2.313024934383202E-2"/>
          <c:w val="0.92170015386007786"/>
          <c:h val="0.764677657480314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3A299"/>
            </a:solidFill>
          </c:spPr>
          <c:invertIfNegative val="0"/>
          <c:cat>
            <c:strRef>
              <c:f>'Sheet1 (3)'!$D$93:$D$129</c:f>
              <c:strCache>
                <c:ptCount val="37"/>
                <c:pt idx="0">
                  <c:v>GH Sankagiri</c:v>
                </c:pt>
                <c:pt idx="1">
                  <c:v>GH Sattur </c:v>
                </c:pt>
                <c:pt idx="2">
                  <c:v>GH Arranthangi</c:v>
                </c:pt>
                <c:pt idx="3">
                  <c:v>GH Thirumayam</c:v>
                </c:pt>
                <c:pt idx="4">
                  <c:v>GH VEDARANYAM</c:v>
                </c:pt>
                <c:pt idx="5">
                  <c:v>GH Denkani Kottai </c:v>
                </c:pt>
                <c:pt idx="6">
                  <c:v>GH Thiruthuraipoondi</c:v>
                </c:pt>
                <c:pt idx="7">
                  <c:v>GH Nanillam</c:v>
                </c:pt>
                <c:pt idx="8">
                  <c:v>GH Vandavasi</c:v>
                </c:pt>
                <c:pt idx="9">
                  <c:v>GH Paramathyvelur</c:v>
                </c:pt>
                <c:pt idx="10">
                  <c:v>GH Palacode</c:v>
                </c:pt>
                <c:pt idx="11">
                  <c:v>GH Watrap</c:v>
                </c:pt>
                <c:pt idx="12">
                  <c:v>GH Thirukovilur</c:v>
                </c:pt>
                <c:pt idx="13">
                  <c:v>GH Madhurandaham</c:v>
                </c:pt>
                <c:pt idx="14">
                  <c:v>GH Sendamangalam</c:v>
                </c:pt>
                <c:pt idx="15">
                  <c:v>GH Gingee</c:v>
                </c:pt>
                <c:pt idx="16">
                  <c:v>GH Thiruvadanai</c:v>
                </c:pt>
                <c:pt idx="17">
                  <c:v>GH Pappireddipatti</c:v>
                </c:pt>
                <c:pt idx="18">
                  <c:v>GH Peraiyur</c:v>
                </c:pt>
                <c:pt idx="19">
                  <c:v>GH CHEYYUR</c:v>
                </c:pt>
                <c:pt idx="20">
                  <c:v>GH Kurinjipadi</c:v>
                </c:pt>
                <c:pt idx="21">
                  <c:v>GH Ulundurpet</c:v>
                </c:pt>
                <c:pt idx="22">
                  <c:v>GH Panruti</c:v>
                </c:pt>
                <c:pt idx="23">
                  <c:v>GH Nilakottai</c:v>
                </c:pt>
                <c:pt idx="24">
                  <c:v>GH Kothagiri</c:v>
                </c:pt>
                <c:pt idx="25">
                  <c:v>GH Kodaikkanal</c:v>
                </c:pt>
                <c:pt idx="26">
                  <c:v>GH Sholingur</c:v>
                </c:pt>
                <c:pt idx="27">
                  <c:v>GH Pernambur</c:v>
                </c:pt>
                <c:pt idx="28">
                  <c:v>GH Vedachandur</c:v>
                </c:pt>
                <c:pt idx="29">
                  <c:v>GH kattumannarkudi</c:v>
                </c:pt>
                <c:pt idx="30">
                  <c:v>GH Kulasekaram</c:v>
                </c:pt>
                <c:pt idx="31">
                  <c:v>GH Tittakudi </c:v>
                </c:pt>
                <c:pt idx="32">
                  <c:v>GH Gudalur</c:v>
                </c:pt>
                <c:pt idx="33">
                  <c:v>GH Tiruthani Stemi</c:v>
                </c:pt>
                <c:pt idx="34">
                  <c:v>GH Arakonam Stemi</c:v>
                </c:pt>
                <c:pt idx="35">
                  <c:v>GH Thiruthangal</c:v>
                </c:pt>
                <c:pt idx="36">
                  <c:v>GH Peravurani</c:v>
                </c:pt>
              </c:strCache>
            </c:strRef>
          </c:cat>
          <c:val>
            <c:numRef>
              <c:f>'Sheet1 (3)'!$E$93:$E$129</c:f>
              <c:numCache>
                <c:formatCode>General</c:formatCode>
                <c:ptCount val="37"/>
                <c:pt idx="0">
                  <c:v>453</c:v>
                </c:pt>
                <c:pt idx="1">
                  <c:v>430</c:v>
                </c:pt>
                <c:pt idx="2">
                  <c:v>424</c:v>
                </c:pt>
                <c:pt idx="3">
                  <c:v>371</c:v>
                </c:pt>
                <c:pt idx="4">
                  <c:v>361</c:v>
                </c:pt>
                <c:pt idx="5">
                  <c:v>311</c:v>
                </c:pt>
                <c:pt idx="6">
                  <c:v>271</c:v>
                </c:pt>
                <c:pt idx="7">
                  <c:v>254</c:v>
                </c:pt>
                <c:pt idx="8">
                  <c:v>243</c:v>
                </c:pt>
                <c:pt idx="9">
                  <c:v>209</c:v>
                </c:pt>
                <c:pt idx="10">
                  <c:v>203</c:v>
                </c:pt>
                <c:pt idx="11">
                  <c:v>183</c:v>
                </c:pt>
                <c:pt idx="12">
                  <c:v>169</c:v>
                </c:pt>
                <c:pt idx="13">
                  <c:v>156</c:v>
                </c:pt>
                <c:pt idx="14">
                  <c:v>155</c:v>
                </c:pt>
                <c:pt idx="15">
                  <c:v>139</c:v>
                </c:pt>
                <c:pt idx="16">
                  <c:v>124</c:v>
                </c:pt>
                <c:pt idx="17">
                  <c:v>116</c:v>
                </c:pt>
                <c:pt idx="18">
                  <c:v>111</c:v>
                </c:pt>
                <c:pt idx="19">
                  <c:v>105</c:v>
                </c:pt>
                <c:pt idx="20">
                  <c:v>100</c:v>
                </c:pt>
                <c:pt idx="21">
                  <c:v>96</c:v>
                </c:pt>
                <c:pt idx="22">
                  <c:v>79</c:v>
                </c:pt>
                <c:pt idx="23">
                  <c:v>79</c:v>
                </c:pt>
                <c:pt idx="24">
                  <c:v>60</c:v>
                </c:pt>
                <c:pt idx="25">
                  <c:v>50</c:v>
                </c:pt>
                <c:pt idx="26">
                  <c:v>45</c:v>
                </c:pt>
                <c:pt idx="27">
                  <c:v>40</c:v>
                </c:pt>
                <c:pt idx="28">
                  <c:v>21</c:v>
                </c:pt>
                <c:pt idx="29">
                  <c:v>21</c:v>
                </c:pt>
                <c:pt idx="30">
                  <c:v>14</c:v>
                </c:pt>
                <c:pt idx="31">
                  <c:v>14</c:v>
                </c:pt>
                <c:pt idx="32">
                  <c:v>8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452800"/>
        <c:axId val="35454336"/>
      </c:barChart>
      <c:lineChart>
        <c:grouping val="standard"/>
        <c:varyColors val="0"/>
        <c:ser>
          <c:idx val="1"/>
          <c:order val="1"/>
          <c:dLbls>
            <c:dLbl>
              <c:idx val="32"/>
              <c:delete val="1"/>
            </c:dLbl>
            <c:dLbl>
              <c:idx val="33"/>
              <c:delete val="1"/>
            </c:dLbl>
            <c:dLbl>
              <c:idx val="34"/>
              <c:delete val="1"/>
            </c:dLbl>
            <c:dLbl>
              <c:idx val="35"/>
              <c:delete val="1"/>
            </c:dLbl>
            <c:dLbl>
              <c:idx val="36"/>
              <c:delete val="1"/>
            </c:dLbl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'Sheet1 (3)'!$D$93:$D$129</c:f>
              <c:strCache>
                <c:ptCount val="37"/>
                <c:pt idx="0">
                  <c:v>GH Sankagiri</c:v>
                </c:pt>
                <c:pt idx="1">
                  <c:v>GH Sattur </c:v>
                </c:pt>
                <c:pt idx="2">
                  <c:v>GH Arranthangi</c:v>
                </c:pt>
                <c:pt idx="3">
                  <c:v>GH Thirumayam</c:v>
                </c:pt>
                <c:pt idx="4">
                  <c:v>GH VEDARANYAM</c:v>
                </c:pt>
                <c:pt idx="5">
                  <c:v>GH Denkani Kottai </c:v>
                </c:pt>
                <c:pt idx="6">
                  <c:v>GH Thiruthuraipoondi</c:v>
                </c:pt>
                <c:pt idx="7">
                  <c:v>GH Nanillam</c:v>
                </c:pt>
                <c:pt idx="8">
                  <c:v>GH Vandavasi</c:v>
                </c:pt>
                <c:pt idx="9">
                  <c:v>GH Paramathyvelur</c:v>
                </c:pt>
                <c:pt idx="10">
                  <c:v>GH Palacode</c:v>
                </c:pt>
                <c:pt idx="11">
                  <c:v>GH Watrap</c:v>
                </c:pt>
                <c:pt idx="12">
                  <c:v>GH Thirukovilur</c:v>
                </c:pt>
                <c:pt idx="13">
                  <c:v>GH Madhurandaham</c:v>
                </c:pt>
                <c:pt idx="14">
                  <c:v>GH Sendamangalam</c:v>
                </c:pt>
                <c:pt idx="15">
                  <c:v>GH Gingee</c:v>
                </c:pt>
                <c:pt idx="16">
                  <c:v>GH Thiruvadanai</c:v>
                </c:pt>
                <c:pt idx="17">
                  <c:v>GH Pappireddipatti</c:v>
                </c:pt>
                <c:pt idx="18">
                  <c:v>GH Peraiyur</c:v>
                </c:pt>
                <c:pt idx="19">
                  <c:v>GH CHEYYUR</c:v>
                </c:pt>
                <c:pt idx="20">
                  <c:v>GH Kurinjipadi</c:v>
                </c:pt>
                <c:pt idx="21">
                  <c:v>GH Ulundurpet</c:v>
                </c:pt>
                <c:pt idx="22">
                  <c:v>GH Panruti</c:v>
                </c:pt>
                <c:pt idx="23">
                  <c:v>GH Nilakottai</c:v>
                </c:pt>
                <c:pt idx="24">
                  <c:v>GH Kothagiri</c:v>
                </c:pt>
                <c:pt idx="25">
                  <c:v>GH Kodaikkanal</c:v>
                </c:pt>
                <c:pt idx="26">
                  <c:v>GH Sholingur</c:v>
                </c:pt>
                <c:pt idx="27">
                  <c:v>GH Pernambur</c:v>
                </c:pt>
                <c:pt idx="28">
                  <c:v>GH Vedachandur</c:v>
                </c:pt>
                <c:pt idx="29">
                  <c:v>GH kattumannarkudi</c:v>
                </c:pt>
                <c:pt idx="30">
                  <c:v>GH Kulasekaram</c:v>
                </c:pt>
                <c:pt idx="31">
                  <c:v>GH Tittakudi </c:v>
                </c:pt>
                <c:pt idx="32">
                  <c:v>GH Gudalur</c:v>
                </c:pt>
                <c:pt idx="33">
                  <c:v>GH Tiruthani Stemi</c:v>
                </c:pt>
                <c:pt idx="34">
                  <c:v>GH Arakonam Stemi</c:v>
                </c:pt>
                <c:pt idx="35">
                  <c:v>GH Thiruthangal</c:v>
                </c:pt>
                <c:pt idx="36">
                  <c:v>GH Peravurani</c:v>
                </c:pt>
              </c:strCache>
            </c:strRef>
          </c:cat>
          <c:val>
            <c:numRef>
              <c:f>'Sheet1 (3)'!$F$93:$F$129</c:f>
              <c:numCache>
                <c:formatCode>0.00</c:formatCode>
                <c:ptCount val="37"/>
                <c:pt idx="0">
                  <c:v>0.56105499999999997</c:v>
                </c:pt>
                <c:pt idx="1">
                  <c:v>0.59392449999999997</c:v>
                </c:pt>
                <c:pt idx="2">
                  <c:v>0.56588499999999997</c:v>
                </c:pt>
                <c:pt idx="3">
                  <c:v>0.59175</c:v>
                </c:pt>
                <c:pt idx="4">
                  <c:v>0.47129500000000002</c:v>
                </c:pt>
                <c:pt idx="5">
                  <c:v>0.37842500000000001</c:v>
                </c:pt>
                <c:pt idx="6">
                  <c:v>0.39405499999999999</c:v>
                </c:pt>
                <c:pt idx="7">
                  <c:v>0.37592199999999998</c:v>
                </c:pt>
                <c:pt idx="8">
                  <c:v>0.31668000000000002</c:v>
                </c:pt>
                <c:pt idx="9">
                  <c:v>0.21533099999999999</c:v>
                </c:pt>
                <c:pt idx="10">
                  <c:v>0.26702500000000001</c:v>
                </c:pt>
                <c:pt idx="11">
                  <c:v>0.25098999999999999</c:v>
                </c:pt>
                <c:pt idx="12">
                  <c:v>0.34992499999999999</c:v>
                </c:pt>
                <c:pt idx="13">
                  <c:v>0.25440000000000002</c:v>
                </c:pt>
                <c:pt idx="14">
                  <c:v>0.17881</c:v>
                </c:pt>
                <c:pt idx="15">
                  <c:v>0.14930499999999999</c:v>
                </c:pt>
                <c:pt idx="16">
                  <c:v>0.18225</c:v>
                </c:pt>
                <c:pt idx="17">
                  <c:v>0.15395500000000001</c:v>
                </c:pt>
                <c:pt idx="18">
                  <c:v>0.21498999999999999</c:v>
                </c:pt>
                <c:pt idx="19">
                  <c:v>0.16</c:v>
                </c:pt>
                <c:pt idx="20">
                  <c:v>9.3149999999999997E-2</c:v>
                </c:pt>
                <c:pt idx="21">
                  <c:v>0.14485999999999999</c:v>
                </c:pt>
                <c:pt idx="22">
                  <c:v>6.8425E-2</c:v>
                </c:pt>
                <c:pt idx="23">
                  <c:v>9.1975000000000001E-2</c:v>
                </c:pt>
                <c:pt idx="24">
                  <c:v>6.8500000000000005E-2</c:v>
                </c:pt>
                <c:pt idx="25">
                  <c:v>7.8030000000000002E-2</c:v>
                </c:pt>
                <c:pt idx="26">
                  <c:v>9.6754999999999994E-2</c:v>
                </c:pt>
                <c:pt idx="27">
                  <c:v>3.5904999999999999E-2</c:v>
                </c:pt>
                <c:pt idx="28">
                  <c:v>2.5075E-2</c:v>
                </c:pt>
                <c:pt idx="29">
                  <c:v>1.7325E-2</c:v>
                </c:pt>
                <c:pt idx="30">
                  <c:v>2.35E-2</c:v>
                </c:pt>
                <c:pt idx="31">
                  <c:v>1.24E-2</c:v>
                </c:pt>
                <c:pt idx="32">
                  <c:v>9.4999999999999998E-3</c:v>
                </c:pt>
                <c:pt idx="33">
                  <c:v>2.8E-3</c:v>
                </c:pt>
                <c:pt idx="34">
                  <c:v>2.8E-3</c:v>
                </c:pt>
                <c:pt idx="35">
                  <c:v>2.8999999999999998E-3</c:v>
                </c:pt>
                <c:pt idx="36">
                  <c:v>2E-3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539584"/>
        <c:axId val="35538048"/>
      </c:lineChart>
      <c:catAx>
        <c:axId val="35452800"/>
        <c:scaling>
          <c:orientation val="minMax"/>
        </c:scaling>
        <c:delete val="0"/>
        <c:axPos val="b"/>
        <c:majorTickMark val="out"/>
        <c:minorTickMark val="none"/>
        <c:tickLblPos val="nextTo"/>
        <c:crossAx val="35454336"/>
        <c:crosses val="autoZero"/>
        <c:auto val="1"/>
        <c:lblAlgn val="ctr"/>
        <c:lblOffset val="100"/>
        <c:noMultiLvlLbl val="0"/>
      </c:catAx>
      <c:valAx>
        <c:axId val="35454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5452800"/>
        <c:crosses val="autoZero"/>
        <c:crossBetween val="between"/>
      </c:valAx>
      <c:valAx>
        <c:axId val="35538048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35539584"/>
        <c:crosses val="max"/>
        <c:crossBetween val="between"/>
      </c:valAx>
      <c:catAx>
        <c:axId val="35539584"/>
        <c:scaling>
          <c:orientation val="minMax"/>
        </c:scaling>
        <c:delete val="1"/>
        <c:axPos val="b"/>
        <c:majorTickMark val="out"/>
        <c:minorTickMark val="none"/>
        <c:tickLblPos val="nextTo"/>
        <c:crossAx val="3553804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Sheet12!$B$140:$C$145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Hospital,Tirupur TN.</c:v>
                  </c:pt>
                </c:lvl>
              </c:multiLvlStrCache>
            </c:multiLvlStrRef>
          </c:cat>
          <c:val>
            <c:numRef>
              <c:f>Sheet12!$D$140:$D$145</c:f>
              <c:numCache>
                <c:formatCode>General</c:formatCode>
                <c:ptCount val="6"/>
                <c:pt idx="0">
                  <c:v>9</c:v>
                </c:pt>
                <c:pt idx="1">
                  <c:v>18</c:v>
                </c:pt>
                <c:pt idx="2">
                  <c:v>20</c:v>
                </c:pt>
                <c:pt idx="3">
                  <c:v>9</c:v>
                </c:pt>
                <c:pt idx="4">
                  <c:v>7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Sheet12!$B$140:$C$145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Hospital,Tirupur TN.</c:v>
                  </c:pt>
                </c:lvl>
              </c:multiLvlStrCache>
            </c:multiLvlStrRef>
          </c:cat>
          <c:val>
            <c:numRef>
              <c:f>Sheet12!$E$140:$E$145</c:f>
              <c:numCache>
                <c:formatCode>General</c:formatCode>
                <c:ptCount val="6"/>
                <c:pt idx="0">
                  <c:v>27</c:v>
                </c:pt>
                <c:pt idx="1">
                  <c:v>50</c:v>
                </c:pt>
                <c:pt idx="2">
                  <c:v>40</c:v>
                </c:pt>
                <c:pt idx="3">
                  <c:v>44</c:v>
                </c:pt>
                <c:pt idx="4">
                  <c:v>48</c:v>
                </c:pt>
                <c:pt idx="5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2884864"/>
        <c:axId val="1042898944"/>
        <c:axId val="0"/>
      </c:bar3DChart>
      <c:catAx>
        <c:axId val="1042884864"/>
        <c:scaling>
          <c:orientation val="minMax"/>
        </c:scaling>
        <c:delete val="0"/>
        <c:axPos val="b"/>
        <c:majorTickMark val="none"/>
        <c:minorTickMark val="none"/>
        <c:tickLblPos val="nextTo"/>
        <c:crossAx val="1042898944"/>
        <c:crosses val="autoZero"/>
        <c:auto val="1"/>
        <c:lblAlgn val="ctr"/>
        <c:lblOffset val="100"/>
        <c:noMultiLvlLbl val="0"/>
      </c:catAx>
      <c:valAx>
        <c:axId val="10428989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428848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Wise'!$B$122:$C$127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Arani Hospital, Tiruvannmalai TN.</c:v>
                  </c:pt>
                </c:lvl>
              </c:multiLvlStrCache>
            </c:multiLvlStrRef>
          </c:cat>
          <c:val>
            <c:numRef>
              <c:f>'Month Wise'!$D$122:$D$127</c:f>
              <c:numCache>
                <c:formatCode>General</c:formatCode>
                <c:ptCount val="6"/>
                <c:pt idx="0">
                  <c:v>3</c:v>
                </c:pt>
                <c:pt idx="1">
                  <c:v>9</c:v>
                </c:pt>
                <c:pt idx="2">
                  <c:v>8</c:v>
                </c:pt>
                <c:pt idx="3">
                  <c:v>8</c:v>
                </c:pt>
                <c:pt idx="4">
                  <c:v>6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Wise'!$B$122:$C$127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Arani Hospital, Tiruvannmalai TN.</c:v>
                  </c:pt>
                </c:lvl>
              </c:multiLvlStrCache>
            </c:multiLvlStrRef>
          </c:cat>
          <c:val>
            <c:numRef>
              <c:f>'Month Wise'!$E$122:$E$127</c:f>
              <c:numCache>
                <c:formatCode>General</c:formatCode>
                <c:ptCount val="6"/>
                <c:pt idx="0">
                  <c:v>4</c:v>
                </c:pt>
                <c:pt idx="1">
                  <c:v>7</c:v>
                </c:pt>
                <c:pt idx="2">
                  <c:v>2</c:v>
                </c:pt>
                <c:pt idx="3">
                  <c:v>11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8512640"/>
        <c:axId val="288657792"/>
        <c:axId val="0"/>
      </c:bar3DChart>
      <c:catAx>
        <c:axId val="288512640"/>
        <c:scaling>
          <c:orientation val="minMax"/>
        </c:scaling>
        <c:delete val="0"/>
        <c:axPos val="b"/>
        <c:majorTickMark val="none"/>
        <c:minorTickMark val="none"/>
        <c:tickLblPos val="nextTo"/>
        <c:crossAx val="288657792"/>
        <c:crosses val="autoZero"/>
        <c:auto val="1"/>
        <c:lblAlgn val="ctr"/>
        <c:lblOffset val="100"/>
        <c:noMultiLvlLbl val="0"/>
      </c:catAx>
      <c:valAx>
        <c:axId val="2886577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885126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Wise'!$B$128:$C$133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Cheyyar Hospital, Tiruvannmalai TN.</c:v>
                  </c:pt>
                </c:lvl>
              </c:multiLvlStrCache>
            </c:multiLvlStrRef>
          </c:cat>
          <c:val>
            <c:numRef>
              <c:f>'Month Wise'!$D$128:$D$133</c:f>
              <c:numCache>
                <c:formatCode>General</c:formatCode>
                <c:ptCount val="6"/>
                <c:pt idx="0">
                  <c:v>2</c:v>
                </c:pt>
                <c:pt idx="1">
                  <c:v>5</c:v>
                </c:pt>
                <c:pt idx="2">
                  <c:v>13</c:v>
                </c:pt>
                <c:pt idx="3">
                  <c:v>15</c:v>
                </c:pt>
                <c:pt idx="4">
                  <c:v>16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Wise'!$B$128:$C$133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Cheyyar Hospital, Tiruvannmalai TN.</c:v>
                  </c:pt>
                </c:lvl>
              </c:multiLvlStrCache>
            </c:multiLvlStrRef>
          </c:cat>
          <c:val>
            <c:numRef>
              <c:f>'Month Wise'!$E$128:$E$133</c:f>
              <c:numCache>
                <c:formatCode>General</c:formatCode>
                <c:ptCount val="6"/>
                <c:pt idx="0">
                  <c:v>12</c:v>
                </c:pt>
                <c:pt idx="1">
                  <c:v>26</c:v>
                </c:pt>
                <c:pt idx="2">
                  <c:v>24</c:v>
                </c:pt>
                <c:pt idx="3">
                  <c:v>35</c:v>
                </c:pt>
                <c:pt idx="4">
                  <c:v>26</c:v>
                </c:pt>
                <c:pt idx="5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9555968"/>
        <c:axId val="289557504"/>
        <c:axId val="0"/>
      </c:bar3DChart>
      <c:catAx>
        <c:axId val="289555968"/>
        <c:scaling>
          <c:orientation val="minMax"/>
        </c:scaling>
        <c:delete val="0"/>
        <c:axPos val="b"/>
        <c:majorTickMark val="none"/>
        <c:minorTickMark val="none"/>
        <c:tickLblPos val="nextTo"/>
        <c:crossAx val="289557504"/>
        <c:crosses val="autoZero"/>
        <c:auto val="1"/>
        <c:lblAlgn val="ctr"/>
        <c:lblOffset val="100"/>
        <c:noMultiLvlLbl val="0"/>
      </c:catAx>
      <c:valAx>
        <c:axId val="2895575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8955596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Wise'!$B$134:$C$139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 Vandavasi Thiruvannamalai,TN.</c:v>
                  </c:pt>
                </c:lvl>
              </c:multiLvlStrCache>
            </c:multiLvlStrRef>
          </c:cat>
          <c:val>
            <c:numRef>
              <c:f>'Month Wise'!$D$134:$D$139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Wise'!$B$134:$C$139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 Vandavasi Thiruvannamalai,TN.</c:v>
                  </c:pt>
                </c:lvl>
              </c:multiLvlStrCache>
            </c:multiLvlStrRef>
          </c:cat>
          <c:val>
            <c:numRef>
              <c:f>'Month Wise'!$E$134:$E$139</c:f>
              <c:numCache>
                <c:formatCode>General</c:formatCode>
                <c:ptCount val="6"/>
                <c:pt idx="0">
                  <c:v>1</c:v>
                </c:pt>
                <c:pt idx="1">
                  <c:v>8</c:v>
                </c:pt>
                <c:pt idx="2">
                  <c:v>5</c:v>
                </c:pt>
                <c:pt idx="3">
                  <c:v>9</c:v>
                </c:pt>
                <c:pt idx="4">
                  <c:v>8</c:v>
                </c:pt>
                <c:pt idx="5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1619200"/>
        <c:axId val="291620736"/>
        <c:axId val="0"/>
      </c:bar3DChart>
      <c:catAx>
        <c:axId val="291619200"/>
        <c:scaling>
          <c:orientation val="minMax"/>
        </c:scaling>
        <c:delete val="0"/>
        <c:axPos val="b"/>
        <c:majorTickMark val="none"/>
        <c:minorTickMark val="none"/>
        <c:tickLblPos val="nextTo"/>
        <c:crossAx val="291620736"/>
        <c:crosses val="autoZero"/>
        <c:auto val="1"/>
        <c:lblAlgn val="ctr"/>
        <c:lblOffset val="100"/>
        <c:noMultiLvlLbl val="0"/>
      </c:catAx>
      <c:valAx>
        <c:axId val="2916207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9161920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Sheet12!$B$146:$C$151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Government Hospital,Pernambut,Vellore TN.</c:v>
                  </c:pt>
                </c:lvl>
              </c:multiLvlStrCache>
            </c:multiLvlStrRef>
          </c:cat>
          <c:val>
            <c:numRef>
              <c:f>Sheet12!$D$146:$D$151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Sheet12!$B$146:$C$151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Government Hospital,Pernambut,Vellore TN.</c:v>
                  </c:pt>
                </c:lvl>
              </c:multiLvlStrCache>
            </c:multiLvlStrRef>
          </c:cat>
          <c:val>
            <c:numRef>
              <c:f>Sheet12!$E$146:$E$151</c:f>
              <c:numCache>
                <c:formatCode>General</c:formatCode>
                <c:ptCount val="6"/>
                <c:pt idx="0">
                  <c:v>6</c:v>
                </c:pt>
                <c:pt idx="1">
                  <c:v>1</c:v>
                </c:pt>
                <c:pt idx="2">
                  <c:v>17</c:v>
                </c:pt>
                <c:pt idx="3">
                  <c:v>5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6241920"/>
        <c:axId val="926343936"/>
        <c:axId val="0"/>
      </c:bar3DChart>
      <c:catAx>
        <c:axId val="926241920"/>
        <c:scaling>
          <c:orientation val="minMax"/>
        </c:scaling>
        <c:delete val="0"/>
        <c:axPos val="b"/>
        <c:majorTickMark val="none"/>
        <c:minorTickMark val="none"/>
        <c:tickLblPos val="nextTo"/>
        <c:crossAx val="926343936"/>
        <c:crosses val="autoZero"/>
        <c:auto val="1"/>
        <c:lblAlgn val="ctr"/>
        <c:lblOffset val="100"/>
        <c:noMultiLvlLbl val="0"/>
      </c:catAx>
      <c:valAx>
        <c:axId val="9263439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262419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Sheet12!$B$152:$C$157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Ambur,Vellore TN.</c:v>
                  </c:pt>
                </c:lvl>
              </c:multiLvlStrCache>
            </c:multiLvlStrRef>
          </c:cat>
          <c:val>
            <c:numRef>
              <c:f>Sheet12!$D$152:$D$157</c:f>
              <c:numCache>
                <c:formatCode>General</c:formatCode>
                <c:ptCount val="6"/>
                <c:pt idx="0">
                  <c:v>12</c:v>
                </c:pt>
                <c:pt idx="1">
                  <c:v>20</c:v>
                </c:pt>
                <c:pt idx="2">
                  <c:v>21</c:v>
                </c:pt>
                <c:pt idx="3">
                  <c:v>13</c:v>
                </c:pt>
                <c:pt idx="4">
                  <c:v>12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Sheet12!$B$152:$C$157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Ambur,Vellore TN.</c:v>
                  </c:pt>
                </c:lvl>
              </c:multiLvlStrCache>
            </c:multiLvlStrRef>
          </c:cat>
          <c:val>
            <c:numRef>
              <c:f>Sheet12!$E$152:$E$157</c:f>
              <c:numCache>
                <c:formatCode>General</c:formatCode>
                <c:ptCount val="6"/>
                <c:pt idx="0">
                  <c:v>7</c:v>
                </c:pt>
                <c:pt idx="1">
                  <c:v>26</c:v>
                </c:pt>
                <c:pt idx="2">
                  <c:v>28</c:v>
                </c:pt>
                <c:pt idx="3">
                  <c:v>24</c:v>
                </c:pt>
                <c:pt idx="4">
                  <c:v>23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53209984"/>
        <c:axId val="953211520"/>
        <c:axId val="0"/>
      </c:bar3DChart>
      <c:catAx>
        <c:axId val="953209984"/>
        <c:scaling>
          <c:orientation val="minMax"/>
        </c:scaling>
        <c:delete val="0"/>
        <c:axPos val="b"/>
        <c:majorTickMark val="none"/>
        <c:minorTickMark val="none"/>
        <c:tickLblPos val="nextTo"/>
        <c:crossAx val="953211520"/>
        <c:crosses val="autoZero"/>
        <c:auto val="1"/>
        <c:lblAlgn val="ctr"/>
        <c:lblOffset val="100"/>
        <c:noMultiLvlLbl val="0"/>
      </c:catAx>
      <c:valAx>
        <c:axId val="9532115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5320998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Sheet12!$B$158:$C$163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Sholingur, Vellore TN.</c:v>
                  </c:pt>
                </c:lvl>
              </c:multiLvlStrCache>
            </c:multiLvlStrRef>
          </c:cat>
          <c:val>
            <c:numRef>
              <c:f>Sheet12!$D$158:$D$163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Sheet12!$B$158:$C$163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Sholingur, Vellore TN.</c:v>
                  </c:pt>
                </c:lvl>
              </c:multiLvlStrCache>
            </c:multiLvlStrRef>
          </c:cat>
          <c:val>
            <c:numRef>
              <c:f>Sheet12!$E$158:$E$163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6257536"/>
        <c:axId val="1042924672"/>
        <c:axId val="0"/>
      </c:bar3DChart>
      <c:catAx>
        <c:axId val="1016257536"/>
        <c:scaling>
          <c:orientation val="minMax"/>
        </c:scaling>
        <c:delete val="0"/>
        <c:axPos val="b"/>
        <c:majorTickMark val="none"/>
        <c:minorTickMark val="none"/>
        <c:tickLblPos val="nextTo"/>
        <c:crossAx val="1042924672"/>
        <c:crosses val="autoZero"/>
        <c:auto val="1"/>
        <c:lblAlgn val="ctr"/>
        <c:lblOffset val="100"/>
        <c:noMultiLvlLbl val="0"/>
      </c:catAx>
      <c:valAx>
        <c:axId val="10429246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1625753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Sheet12!$B$164:$C$169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Pentland, Vellore, TN.</c:v>
                  </c:pt>
                </c:lvl>
              </c:multiLvlStrCache>
            </c:multiLvlStrRef>
          </c:cat>
          <c:val>
            <c:numRef>
              <c:f>Sheet12!$D$164:$D$169</c:f>
              <c:numCache>
                <c:formatCode>General</c:formatCode>
                <c:ptCount val="6"/>
                <c:pt idx="0">
                  <c:v>18</c:v>
                </c:pt>
                <c:pt idx="1">
                  <c:v>31</c:v>
                </c:pt>
                <c:pt idx="2">
                  <c:v>15</c:v>
                </c:pt>
                <c:pt idx="3">
                  <c:v>10</c:v>
                </c:pt>
                <c:pt idx="4">
                  <c:v>16</c:v>
                </c:pt>
                <c:pt idx="5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Sheet12!$B$164:$C$169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Pentland, Vellore, TN.</c:v>
                  </c:pt>
                </c:lvl>
              </c:multiLvlStrCache>
            </c:multiLvlStrRef>
          </c:cat>
          <c:val>
            <c:numRef>
              <c:f>Sheet12!$E$164:$E$169</c:f>
              <c:numCache>
                <c:formatCode>General</c:formatCode>
                <c:ptCount val="6"/>
                <c:pt idx="0">
                  <c:v>12</c:v>
                </c:pt>
                <c:pt idx="1">
                  <c:v>23</c:v>
                </c:pt>
                <c:pt idx="2">
                  <c:v>21</c:v>
                </c:pt>
                <c:pt idx="3">
                  <c:v>26</c:v>
                </c:pt>
                <c:pt idx="4">
                  <c:v>16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53883392"/>
        <c:axId val="1055870976"/>
        <c:axId val="0"/>
      </c:bar3DChart>
      <c:catAx>
        <c:axId val="1053883392"/>
        <c:scaling>
          <c:orientation val="minMax"/>
        </c:scaling>
        <c:delete val="0"/>
        <c:axPos val="b"/>
        <c:majorTickMark val="none"/>
        <c:minorTickMark val="none"/>
        <c:tickLblPos val="nextTo"/>
        <c:crossAx val="1055870976"/>
        <c:crosses val="autoZero"/>
        <c:auto val="1"/>
        <c:lblAlgn val="ctr"/>
        <c:lblOffset val="100"/>
        <c:noMultiLvlLbl val="0"/>
      </c:catAx>
      <c:valAx>
        <c:axId val="10558709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5388339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Sheet12!$B$170:$C$175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Gudiyatham Hospital, Vellore TN.</c:v>
                  </c:pt>
                </c:lvl>
              </c:multiLvlStrCache>
            </c:multiLvlStrRef>
          </c:cat>
          <c:val>
            <c:numRef>
              <c:f>Sheet12!$D$170:$D$175</c:f>
              <c:numCache>
                <c:formatCode>General</c:formatCode>
                <c:ptCount val="6"/>
                <c:pt idx="0">
                  <c:v>4</c:v>
                </c:pt>
                <c:pt idx="1">
                  <c:v>20</c:v>
                </c:pt>
                <c:pt idx="2">
                  <c:v>18</c:v>
                </c:pt>
                <c:pt idx="3">
                  <c:v>14</c:v>
                </c:pt>
                <c:pt idx="4">
                  <c:v>14</c:v>
                </c:pt>
                <c:pt idx="5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Sheet12!$B$170:$C$175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Gudiyatham Hospital, Vellore TN.</c:v>
                  </c:pt>
                </c:lvl>
              </c:multiLvlStrCache>
            </c:multiLvlStrRef>
          </c:cat>
          <c:val>
            <c:numRef>
              <c:f>Sheet12!$E$170:$E$175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8</c:v>
                </c:pt>
                <c:pt idx="3">
                  <c:v>9</c:v>
                </c:pt>
                <c:pt idx="4">
                  <c:v>13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1646208"/>
        <c:axId val="1075826688"/>
        <c:axId val="0"/>
      </c:bar3DChart>
      <c:catAx>
        <c:axId val="1071646208"/>
        <c:scaling>
          <c:orientation val="minMax"/>
        </c:scaling>
        <c:delete val="0"/>
        <c:axPos val="b"/>
        <c:majorTickMark val="none"/>
        <c:minorTickMark val="none"/>
        <c:tickLblPos val="nextTo"/>
        <c:crossAx val="1075826688"/>
        <c:crosses val="autoZero"/>
        <c:auto val="1"/>
        <c:lblAlgn val="ctr"/>
        <c:lblOffset val="100"/>
        <c:noMultiLvlLbl val="0"/>
      </c:catAx>
      <c:valAx>
        <c:axId val="10758266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7164620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Sheet12!$B$176:$C$181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 Arakonam Vellore,TN.</c:v>
                  </c:pt>
                </c:lvl>
              </c:multiLvlStrCache>
            </c:multiLvlStrRef>
          </c:cat>
          <c:val>
            <c:numRef>
              <c:f>Sheet12!$D$176:$D$181</c:f>
              <c:numCache>
                <c:formatCode>General</c:formatCode>
                <c:ptCount val="6"/>
                <c:pt idx="0">
                  <c:v>10</c:v>
                </c:pt>
                <c:pt idx="1">
                  <c:v>3</c:v>
                </c:pt>
                <c:pt idx="2">
                  <c:v>21</c:v>
                </c:pt>
                <c:pt idx="3">
                  <c:v>4</c:v>
                </c:pt>
                <c:pt idx="4">
                  <c:v>12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Sheet12!$B$176:$C$181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 Arakonam Vellore,TN.</c:v>
                  </c:pt>
                </c:lvl>
              </c:multiLvlStrCache>
            </c:multiLvlStrRef>
          </c:cat>
          <c:val>
            <c:numRef>
              <c:f>Sheet12!$E$176:$E$181</c:f>
              <c:numCache>
                <c:formatCode>General</c:formatCode>
                <c:ptCount val="6"/>
                <c:pt idx="0">
                  <c:v>2</c:v>
                </c:pt>
                <c:pt idx="1">
                  <c:v>7</c:v>
                </c:pt>
                <c:pt idx="2">
                  <c:v>9</c:v>
                </c:pt>
                <c:pt idx="3">
                  <c:v>12</c:v>
                </c:pt>
                <c:pt idx="4">
                  <c:v>14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8869376"/>
        <c:axId val="1079141504"/>
        <c:axId val="0"/>
      </c:bar3DChart>
      <c:catAx>
        <c:axId val="1078869376"/>
        <c:scaling>
          <c:orientation val="minMax"/>
        </c:scaling>
        <c:delete val="0"/>
        <c:axPos val="b"/>
        <c:majorTickMark val="none"/>
        <c:minorTickMark val="none"/>
        <c:tickLblPos val="nextTo"/>
        <c:crossAx val="1079141504"/>
        <c:crosses val="autoZero"/>
        <c:auto val="1"/>
        <c:lblAlgn val="ctr"/>
        <c:lblOffset val="100"/>
        <c:noMultiLvlLbl val="0"/>
      </c:catAx>
      <c:valAx>
        <c:axId val="10791415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7886937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Sheet12!$B$2:$C$7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Mettupalayam,Coimbatore TN.</c:v>
                  </c:pt>
                </c:lvl>
              </c:multiLvlStrCache>
            </c:multiLvlStrRef>
          </c:cat>
          <c:val>
            <c:numRef>
              <c:f>Sheet12!$D$2:$D$7</c:f>
              <c:numCache>
                <c:formatCode>General</c:formatCode>
                <c:ptCount val="6"/>
                <c:pt idx="0">
                  <c:v>16</c:v>
                </c:pt>
                <c:pt idx="1">
                  <c:v>19</c:v>
                </c:pt>
                <c:pt idx="2">
                  <c:v>28</c:v>
                </c:pt>
                <c:pt idx="3">
                  <c:v>23</c:v>
                </c:pt>
                <c:pt idx="4">
                  <c:v>20</c:v>
                </c:pt>
                <c:pt idx="5">
                  <c:v>14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Sheet12!$B$2:$C$7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Mettupalayam,Coimbatore TN.</c:v>
                  </c:pt>
                </c:lvl>
              </c:multiLvlStrCache>
            </c:multiLvlStrRef>
          </c:cat>
          <c:val>
            <c:numRef>
              <c:f>Sheet12!$E$2:$E$7</c:f>
              <c:numCache>
                <c:formatCode>General</c:formatCode>
                <c:ptCount val="6"/>
                <c:pt idx="0">
                  <c:v>36</c:v>
                </c:pt>
                <c:pt idx="1">
                  <c:v>39</c:v>
                </c:pt>
                <c:pt idx="2">
                  <c:v>34</c:v>
                </c:pt>
                <c:pt idx="3">
                  <c:v>42</c:v>
                </c:pt>
                <c:pt idx="4">
                  <c:v>21</c:v>
                </c:pt>
                <c:pt idx="5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21914240"/>
        <c:axId val="822568064"/>
        <c:axId val="0"/>
      </c:bar3DChart>
      <c:catAx>
        <c:axId val="821914240"/>
        <c:scaling>
          <c:orientation val="minMax"/>
        </c:scaling>
        <c:delete val="0"/>
        <c:axPos val="b"/>
        <c:majorTickMark val="none"/>
        <c:minorTickMark val="none"/>
        <c:tickLblPos val="nextTo"/>
        <c:crossAx val="822568064"/>
        <c:crosses val="autoZero"/>
        <c:auto val="1"/>
        <c:lblAlgn val="ctr"/>
        <c:lblOffset val="100"/>
        <c:noMultiLvlLbl val="0"/>
      </c:catAx>
      <c:valAx>
        <c:axId val="8225680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2191424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Sheet12!$B$182:$C$187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Thirupathur Hospital, Vellore TN.</c:v>
                  </c:pt>
                </c:lvl>
              </c:multiLvlStrCache>
            </c:multiLvlStrRef>
          </c:cat>
          <c:val>
            <c:numRef>
              <c:f>Sheet12!$D$182:$D$187</c:f>
              <c:numCache>
                <c:formatCode>General</c:formatCode>
                <c:ptCount val="6"/>
                <c:pt idx="0">
                  <c:v>39</c:v>
                </c:pt>
                <c:pt idx="1">
                  <c:v>62</c:v>
                </c:pt>
                <c:pt idx="2">
                  <c:v>74</c:v>
                </c:pt>
                <c:pt idx="3">
                  <c:v>79</c:v>
                </c:pt>
                <c:pt idx="4">
                  <c:v>50</c:v>
                </c:pt>
                <c:pt idx="5">
                  <c:v>22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Sheet12!$B$182:$C$187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Thirupathur Hospital, Vellore TN.</c:v>
                  </c:pt>
                </c:lvl>
              </c:multiLvlStrCache>
            </c:multiLvlStrRef>
          </c:cat>
          <c:val>
            <c:numRef>
              <c:f>Sheet12!$E$182:$E$187</c:f>
              <c:numCache>
                <c:formatCode>General</c:formatCode>
                <c:ptCount val="6"/>
                <c:pt idx="0">
                  <c:v>40</c:v>
                </c:pt>
                <c:pt idx="1">
                  <c:v>52</c:v>
                </c:pt>
                <c:pt idx="2">
                  <c:v>52</c:v>
                </c:pt>
                <c:pt idx="3">
                  <c:v>56</c:v>
                </c:pt>
                <c:pt idx="4">
                  <c:v>51</c:v>
                </c:pt>
                <c:pt idx="5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8417792"/>
        <c:axId val="598419328"/>
        <c:axId val="0"/>
      </c:bar3DChart>
      <c:catAx>
        <c:axId val="598417792"/>
        <c:scaling>
          <c:orientation val="minMax"/>
        </c:scaling>
        <c:delete val="0"/>
        <c:axPos val="b"/>
        <c:majorTickMark val="none"/>
        <c:minorTickMark val="none"/>
        <c:tickLblPos val="nextTo"/>
        <c:crossAx val="598419328"/>
        <c:crosses val="autoZero"/>
        <c:auto val="1"/>
        <c:lblAlgn val="ctr"/>
        <c:lblOffset val="100"/>
        <c:noMultiLvlLbl val="0"/>
      </c:catAx>
      <c:valAx>
        <c:axId val="5984193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9841779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Sheet12!$B$188:$C$193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Vaniyambadi Hospital, Vellore TN.</c:v>
                  </c:pt>
                </c:lvl>
              </c:multiLvlStrCache>
            </c:multiLvlStrRef>
          </c:cat>
          <c:val>
            <c:numRef>
              <c:f>Sheet12!$D$188:$D$193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13</c:v>
                </c:pt>
                <c:pt idx="3">
                  <c:v>12</c:v>
                </c:pt>
                <c:pt idx="4">
                  <c:v>6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Sheet12!$B$188:$C$193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Vaniyambadi Hospital, Vellore TN.</c:v>
                  </c:pt>
                </c:lvl>
              </c:multiLvlStrCache>
            </c:multiLvlStrRef>
          </c:cat>
          <c:val>
            <c:numRef>
              <c:f>Sheet12!$E$188:$E$193</c:f>
              <c:numCache>
                <c:formatCode>General</c:formatCode>
                <c:ptCount val="6"/>
                <c:pt idx="0">
                  <c:v>2</c:v>
                </c:pt>
                <c:pt idx="1">
                  <c:v>11</c:v>
                </c:pt>
                <c:pt idx="2">
                  <c:v>21</c:v>
                </c:pt>
                <c:pt idx="3">
                  <c:v>12</c:v>
                </c:pt>
                <c:pt idx="4">
                  <c:v>11</c:v>
                </c:pt>
                <c:pt idx="5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7511424"/>
        <c:axId val="1177512960"/>
        <c:axId val="0"/>
      </c:bar3DChart>
      <c:catAx>
        <c:axId val="1177511424"/>
        <c:scaling>
          <c:orientation val="minMax"/>
        </c:scaling>
        <c:delete val="0"/>
        <c:axPos val="b"/>
        <c:majorTickMark val="none"/>
        <c:minorTickMark val="none"/>
        <c:tickLblPos val="nextTo"/>
        <c:crossAx val="1177512960"/>
        <c:crosses val="autoZero"/>
        <c:auto val="1"/>
        <c:lblAlgn val="ctr"/>
        <c:lblOffset val="100"/>
        <c:noMultiLvlLbl val="0"/>
      </c:catAx>
      <c:valAx>
        <c:axId val="11775129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17751142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Sheet12!$B$194:$C$199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Hospital,wallajah.TN.</c:v>
                  </c:pt>
                </c:lvl>
              </c:multiLvlStrCache>
            </c:multiLvlStrRef>
          </c:cat>
          <c:val>
            <c:numRef>
              <c:f>Sheet12!$D$194:$D$199</c:f>
              <c:numCache>
                <c:formatCode>General</c:formatCode>
                <c:ptCount val="6"/>
                <c:pt idx="0">
                  <c:v>3</c:v>
                </c:pt>
                <c:pt idx="1">
                  <c:v>9</c:v>
                </c:pt>
                <c:pt idx="2">
                  <c:v>22</c:v>
                </c:pt>
                <c:pt idx="3">
                  <c:v>13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Sheet12!$B$194:$C$199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Quarters Hospital,wallajah.TN.</c:v>
                  </c:pt>
                </c:lvl>
              </c:multiLvlStrCache>
            </c:multiLvlStrRef>
          </c:cat>
          <c:val>
            <c:numRef>
              <c:f>Sheet12!$E$194:$E$199</c:f>
              <c:numCache>
                <c:formatCode>General</c:formatCode>
                <c:ptCount val="6"/>
                <c:pt idx="0">
                  <c:v>26</c:v>
                </c:pt>
                <c:pt idx="1">
                  <c:v>25</c:v>
                </c:pt>
                <c:pt idx="2">
                  <c:v>53</c:v>
                </c:pt>
                <c:pt idx="3">
                  <c:v>50</c:v>
                </c:pt>
                <c:pt idx="4">
                  <c:v>48</c:v>
                </c:pt>
                <c:pt idx="5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7340544"/>
        <c:axId val="1177346432"/>
        <c:axId val="0"/>
      </c:bar3DChart>
      <c:catAx>
        <c:axId val="1177340544"/>
        <c:scaling>
          <c:orientation val="minMax"/>
        </c:scaling>
        <c:delete val="0"/>
        <c:axPos val="b"/>
        <c:majorTickMark val="none"/>
        <c:minorTickMark val="none"/>
        <c:tickLblPos val="nextTo"/>
        <c:crossAx val="1177346432"/>
        <c:crosses val="autoZero"/>
        <c:auto val="1"/>
        <c:lblAlgn val="ctr"/>
        <c:lblOffset val="100"/>
        <c:noMultiLvlLbl val="0"/>
      </c:catAx>
      <c:valAx>
        <c:axId val="11773464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1773405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Wise'!$B$287:$C$292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 Srirangam,Trichy TN.</c:v>
                  </c:pt>
                </c:lvl>
              </c:multiLvlStrCache>
            </c:multiLvlStrRef>
          </c:cat>
          <c:val>
            <c:numRef>
              <c:f>'Month Wise'!$D$287:$D$292</c:f>
              <c:numCache>
                <c:formatCode>General</c:formatCode>
                <c:ptCount val="6"/>
                <c:pt idx="0">
                  <c:v>16</c:v>
                </c:pt>
                <c:pt idx="1">
                  <c:v>16</c:v>
                </c:pt>
                <c:pt idx="2">
                  <c:v>36</c:v>
                </c:pt>
                <c:pt idx="3">
                  <c:v>23</c:v>
                </c:pt>
                <c:pt idx="4">
                  <c:v>18</c:v>
                </c:pt>
                <c:pt idx="5">
                  <c:v>5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Wise'!$B$287:$C$292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 Srirangam,Trichy TN.</c:v>
                  </c:pt>
                </c:lvl>
              </c:multiLvlStrCache>
            </c:multiLvlStrRef>
          </c:cat>
          <c:val>
            <c:numRef>
              <c:f>'Month Wise'!$E$287:$E$292</c:f>
              <c:numCache>
                <c:formatCode>General</c:formatCode>
                <c:ptCount val="6"/>
                <c:pt idx="0">
                  <c:v>6</c:v>
                </c:pt>
                <c:pt idx="1">
                  <c:v>25</c:v>
                </c:pt>
                <c:pt idx="2">
                  <c:v>54</c:v>
                </c:pt>
                <c:pt idx="3">
                  <c:v>38</c:v>
                </c:pt>
                <c:pt idx="4">
                  <c:v>19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38904704"/>
        <c:axId val="1049379584"/>
        <c:axId val="0"/>
      </c:bar3DChart>
      <c:catAx>
        <c:axId val="103890470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049379584"/>
        <c:crosses val="autoZero"/>
        <c:auto val="1"/>
        <c:lblAlgn val="ctr"/>
        <c:lblOffset val="100"/>
        <c:noMultiLvlLbl val="0"/>
      </c:catAx>
      <c:valAx>
        <c:axId val="10493795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03890470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Wise'!$B$269:$C$274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Lalgudi, Trichy TN.</c:v>
                  </c:pt>
                </c:lvl>
              </c:multiLvlStrCache>
            </c:multiLvlStrRef>
          </c:cat>
          <c:val>
            <c:numRef>
              <c:f>'Month Wise'!$D$269:$D$274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12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Wise'!$B$269:$C$274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Lalgudi, Trichy TN.</c:v>
                  </c:pt>
                </c:lvl>
              </c:multiLvlStrCache>
            </c:multiLvlStrRef>
          </c:cat>
          <c:val>
            <c:numRef>
              <c:f>'Month Wise'!$E$269:$E$274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12</c:v>
                </c:pt>
                <c:pt idx="5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84943744"/>
        <c:axId val="1103930112"/>
        <c:axId val="0"/>
      </c:bar3DChart>
      <c:catAx>
        <c:axId val="108494374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103930112"/>
        <c:crosses val="autoZero"/>
        <c:auto val="1"/>
        <c:lblAlgn val="ctr"/>
        <c:lblOffset val="100"/>
        <c:noMultiLvlLbl val="0"/>
      </c:catAx>
      <c:valAx>
        <c:axId val="11039301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0849437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Wise'!$B$281:$C$286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Head Qrtrs Hosp Manaparai,Trichy TN.</c:v>
                  </c:pt>
                </c:lvl>
              </c:multiLvlStrCache>
            </c:multiLvlStrRef>
          </c:cat>
          <c:val>
            <c:numRef>
              <c:f>'Month Wise'!$D$281:$D$286</c:f>
              <c:numCache>
                <c:formatCode>General</c:formatCode>
                <c:ptCount val="6"/>
                <c:pt idx="0">
                  <c:v>14</c:v>
                </c:pt>
                <c:pt idx="1">
                  <c:v>26</c:v>
                </c:pt>
                <c:pt idx="2">
                  <c:v>20</c:v>
                </c:pt>
                <c:pt idx="3">
                  <c:v>27</c:v>
                </c:pt>
                <c:pt idx="4">
                  <c:v>24</c:v>
                </c:pt>
                <c:pt idx="5">
                  <c:v>11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Wise'!$B$281:$C$286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Head Qrtrs Hosp Manaparai,Trichy TN.</c:v>
                  </c:pt>
                </c:lvl>
              </c:multiLvlStrCache>
            </c:multiLvlStrRef>
          </c:cat>
          <c:val>
            <c:numRef>
              <c:f>'Month Wise'!$E$281:$E$286</c:f>
              <c:numCache>
                <c:formatCode>General</c:formatCode>
                <c:ptCount val="6"/>
                <c:pt idx="0">
                  <c:v>22</c:v>
                </c:pt>
                <c:pt idx="1">
                  <c:v>24</c:v>
                </c:pt>
                <c:pt idx="2">
                  <c:v>29</c:v>
                </c:pt>
                <c:pt idx="3">
                  <c:v>44</c:v>
                </c:pt>
                <c:pt idx="4">
                  <c:v>47</c:v>
                </c:pt>
                <c:pt idx="5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38600192"/>
        <c:axId val="1143026432"/>
        <c:axId val="0"/>
      </c:bar3DChart>
      <c:catAx>
        <c:axId val="113860019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143026432"/>
        <c:crosses val="autoZero"/>
        <c:auto val="1"/>
        <c:lblAlgn val="ctr"/>
        <c:lblOffset val="100"/>
        <c:noMultiLvlLbl val="0"/>
      </c:catAx>
      <c:valAx>
        <c:axId val="11430264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13860019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Wise'!$B$275:$C$280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Hospital,Musiri,Trichy TN.</c:v>
                  </c:pt>
                </c:lvl>
              </c:multiLvlStrCache>
            </c:multiLvlStrRef>
          </c:cat>
          <c:val>
            <c:numRef>
              <c:f>'Month Wise'!$D$275:$D$280</c:f>
              <c:numCache>
                <c:formatCode>General</c:formatCode>
                <c:ptCount val="6"/>
                <c:pt idx="0">
                  <c:v>0</c:v>
                </c:pt>
                <c:pt idx="1">
                  <c:v>6</c:v>
                </c:pt>
                <c:pt idx="2">
                  <c:v>7</c:v>
                </c:pt>
                <c:pt idx="3">
                  <c:v>4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Wise'!$B$275:$C$280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Hospital,Musiri,Trichy TN.</c:v>
                  </c:pt>
                </c:lvl>
              </c:multiLvlStrCache>
            </c:multiLvlStrRef>
          </c:cat>
          <c:val>
            <c:numRef>
              <c:f>'Month Wise'!$E$275:$E$280</c:f>
              <c:numCache>
                <c:formatCode>General</c:formatCode>
                <c:ptCount val="6"/>
                <c:pt idx="0">
                  <c:v>4</c:v>
                </c:pt>
                <c:pt idx="1">
                  <c:v>7</c:v>
                </c:pt>
                <c:pt idx="2">
                  <c:v>5</c:v>
                </c:pt>
                <c:pt idx="3">
                  <c:v>4</c:v>
                </c:pt>
                <c:pt idx="4">
                  <c:v>9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2437248"/>
        <c:axId val="1154946944"/>
        <c:axId val="0"/>
      </c:bar3DChart>
      <c:catAx>
        <c:axId val="115243724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154946944"/>
        <c:crosses val="autoZero"/>
        <c:auto val="1"/>
        <c:lblAlgn val="ctr"/>
        <c:lblOffset val="100"/>
        <c:noMultiLvlLbl val="0"/>
      </c:catAx>
      <c:valAx>
        <c:axId val="11549469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15243724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Wise'!$B$140:$C$145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Ulundurpet, Villupuram TN.</c:v>
                  </c:pt>
                </c:lvl>
              </c:multiLvlStrCache>
            </c:multiLvlStrRef>
          </c:cat>
          <c:val>
            <c:numRef>
              <c:f>'Month Wise'!$D$140:$D$145</c:f>
              <c:numCache>
                <c:formatCode>General</c:formatCode>
                <c:ptCount val="6"/>
                <c:pt idx="0">
                  <c:v>5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Wise'!$B$140:$C$145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 Ulundurpet, Villupuram TN.</c:v>
                  </c:pt>
                </c:lvl>
              </c:multiLvlStrCache>
            </c:multiLvlStrRef>
          </c:cat>
          <c:val>
            <c:numRef>
              <c:f>'Month Wise'!$E$140:$E$145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3</c:v>
                </c:pt>
                <c:pt idx="4">
                  <c:v>2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4178816"/>
        <c:axId val="294180352"/>
        <c:axId val="0"/>
      </c:bar3DChart>
      <c:catAx>
        <c:axId val="294178816"/>
        <c:scaling>
          <c:orientation val="minMax"/>
        </c:scaling>
        <c:delete val="0"/>
        <c:axPos val="b"/>
        <c:majorTickMark val="none"/>
        <c:minorTickMark val="none"/>
        <c:tickLblPos val="nextTo"/>
        <c:crossAx val="294180352"/>
        <c:crosses val="autoZero"/>
        <c:auto val="1"/>
        <c:lblAlgn val="ctr"/>
        <c:lblOffset val="100"/>
        <c:noMultiLvlLbl val="0"/>
      </c:catAx>
      <c:valAx>
        <c:axId val="2941803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9417881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Wise'!$B$146:$C$151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Gingee, Villupuram, TN.</c:v>
                  </c:pt>
                </c:lvl>
              </c:multiLvlStrCache>
            </c:multiLvlStrRef>
          </c:cat>
          <c:val>
            <c:numRef>
              <c:f>'Month Wise'!$D$146:$D$151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Wise'!$B$146:$C$151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Gingee, Villupuram, TN.</c:v>
                  </c:pt>
                </c:lvl>
              </c:multiLvlStrCache>
            </c:multiLvlStrRef>
          </c:cat>
          <c:val>
            <c:numRef>
              <c:f>'Month Wise'!$E$146:$E$151</c:f>
              <c:numCache>
                <c:formatCode>General</c:formatCode>
                <c:ptCount val="6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4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888448"/>
        <c:axId val="304894336"/>
        <c:axId val="0"/>
      </c:bar3DChart>
      <c:catAx>
        <c:axId val="304888448"/>
        <c:scaling>
          <c:orientation val="minMax"/>
        </c:scaling>
        <c:delete val="0"/>
        <c:axPos val="b"/>
        <c:majorTickMark val="none"/>
        <c:minorTickMark val="none"/>
        <c:tickLblPos val="nextTo"/>
        <c:crossAx val="304894336"/>
        <c:crosses val="autoZero"/>
        <c:auto val="1"/>
        <c:lblAlgn val="ctr"/>
        <c:lblOffset val="100"/>
        <c:noMultiLvlLbl val="0"/>
      </c:catAx>
      <c:valAx>
        <c:axId val="3048943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0488844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Wise'!$B$152:$C$157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Thirukovilur, Villupuram, TN.</c:v>
                  </c:pt>
                </c:lvl>
              </c:multiLvlStrCache>
            </c:multiLvlStrRef>
          </c:cat>
          <c:val>
            <c:numRef>
              <c:f>'Month Wise'!$D$152:$D$157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7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Wise'!$B$152:$C$157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 Hospital, Thirukovilur, Villupuram, TN.</c:v>
                  </c:pt>
                </c:lvl>
              </c:multiLvlStrCache>
            </c:multiLvlStrRef>
          </c:cat>
          <c:val>
            <c:numRef>
              <c:f>'Month Wise'!$E$152:$E$157</c:f>
              <c:numCache>
                <c:formatCode>General</c:formatCode>
                <c:ptCount val="6"/>
                <c:pt idx="0">
                  <c:v>5</c:v>
                </c:pt>
                <c:pt idx="1">
                  <c:v>6</c:v>
                </c:pt>
                <c:pt idx="2">
                  <c:v>4</c:v>
                </c:pt>
                <c:pt idx="3">
                  <c:v>5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5747456"/>
        <c:axId val="305748992"/>
        <c:axId val="0"/>
      </c:bar3DChart>
      <c:catAx>
        <c:axId val="305747456"/>
        <c:scaling>
          <c:orientation val="minMax"/>
        </c:scaling>
        <c:delete val="0"/>
        <c:axPos val="b"/>
        <c:majorTickMark val="none"/>
        <c:minorTickMark val="none"/>
        <c:tickLblPos val="nextTo"/>
        <c:crossAx val="305748992"/>
        <c:crosses val="autoZero"/>
        <c:auto val="1"/>
        <c:lblAlgn val="ctr"/>
        <c:lblOffset val="100"/>
        <c:noMultiLvlLbl val="0"/>
      </c:catAx>
      <c:valAx>
        <c:axId val="3057489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057474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Sheet12!$D$1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Sheet12!$B$8:$C$13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Dist. Head Quarters Hospital,Coimbatore TN.</c:v>
                  </c:pt>
                </c:lvl>
              </c:multiLvlStrCache>
            </c:multiLvlStrRef>
          </c:cat>
          <c:val>
            <c:numRef>
              <c:f>Sheet12!$D$8:$D$13</c:f>
              <c:numCache>
                <c:formatCode>General</c:formatCode>
                <c:ptCount val="6"/>
                <c:pt idx="0">
                  <c:v>15</c:v>
                </c:pt>
                <c:pt idx="1">
                  <c:v>41</c:v>
                </c:pt>
                <c:pt idx="2">
                  <c:v>43</c:v>
                </c:pt>
                <c:pt idx="3">
                  <c:v>35</c:v>
                </c:pt>
                <c:pt idx="4">
                  <c:v>42</c:v>
                </c:pt>
                <c:pt idx="5">
                  <c:v>7</c:v>
                </c:pt>
              </c:numCache>
            </c:numRef>
          </c:val>
        </c:ser>
        <c:ser>
          <c:idx val="1"/>
          <c:order val="1"/>
          <c:tx>
            <c:strRef>
              <c:f>Sheet12!$E$1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Sheet12!$B$8:$C$13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Dist. Head Quarters Hospital,Coimbatore TN.</c:v>
                  </c:pt>
                </c:lvl>
              </c:multiLvlStrCache>
            </c:multiLvlStrRef>
          </c:cat>
          <c:val>
            <c:numRef>
              <c:f>Sheet12!$E$8:$E$13</c:f>
              <c:numCache>
                <c:formatCode>General</c:formatCode>
                <c:ptCount val="6"/>
                <c:pt idx="0">
                  <c:v>34</c:v>
                </c:pt>
                <c:pt idx="1">
                  <c:v>58</c:v>
                </c:pt>
                <c:pt idx="2">
                  <c:v>65</c:v>
                </c:pt>
                <c:pt idx="3">
                  <c:v>50</c:v>
                </c:pt>
                <c:pt idx="4">
                  <c:v>68</c:v>
                </c:pt>
                <c:pt idx="5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27486592"/>
        <c:axId val="827488128"/>
        <c:axId val="0"/>
      </c:bar3DChart>
      <c:catAx>
        <c:axId val="827486592"/>
        <c:scaling>
          <c:orientation val="minMax"/>
        </c:scaling>
        <c:delete val="0"/>
        <c:axPos val="b"/>
        <c:majorTickMark val="none"/>
        <c:minorTickMark val="none"/>
        <c:tickLblPos val="nextTo"/>
        <c:crossAx val="827488128"/>
        <c:crosses val="autoZero"/>
        <c:auto val="1"/>
        <c:lblAlgn val="ctr"/>
        <c:lblOffset val="100"/>
        <c:noMultiLvlLbl val="0"/>
      </c:catAx>
      <c:valAx>
        <c:axId val="8274881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2748659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Wise'!$B$158:$C$163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HOSPITAL. VILLUPURAM TN.</c:v>
                  </c:pt>
                </c:lvl>
              </c:multiLvlStrCache>
            </c:multiLvlStrRef>
          </c:cat>
          <c:val>
            <c:numRef>
              <c:f>'Month Wise'!$D$158:$D$163</c:f>
              <c:numCache>
                <c:formatCode>General</c:formatCode>
                <c:ptCount val="6"/>
                <c:pt idx="0">
                  <c:v>4</c:v>
                </c:pt>
                <c:pt idx="1">
                  <c:v>9</c:v>
                </c:pt>
                <c:pt idx="2">
                  <c:v>8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Wise'!$B$158:$C$163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HOSPITAL. VILLUPURAM TN.</c:v>
                  </c:pt>
                </c:lvl>
              </c:multiLvlStrCache>
            </c:multiLvlStrRef>
          </c:cat>
          <c:val>
            <c:numRef>
              <c:f>'Month Wise'!$E$158:$E$163</c:f>
              <c:numCache>
                <c:formatCode>General</c:formatCode>
                <c:ptCount val="6"/>
                <c:pt idx="0">
                  <c:v>7</c:v>
                </c:pt>
                <c:pt idx="1">
                  <c:v>23</c:v>
                </c:pt>
                <c:pt idx="2">
                  <c:v>29</c:v>
                </c:pt>
                <c:pt idx="3">
                  <c:v>35</c:v>
                </c:pt>
                <c:pt idx="4">
                  <c:v>14</c:v>
                </c:pt>
                <c:pt idx="5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6667904"/>
        <c:axId val="306669440"/>
        <c:axId val="0"/>
      </c:bar3DChart>
      <c:catAx>
        <c:axId val="306667904"/>
        <c:scaling>
          <c:orientation val="minMax"/>
        </c:scaling>
        <c:delete val="0"/>
        <c:axPos val="b"/>
        <c:majorTickMark val="none"/>
        <c:minorTickMark val="none"/>
        <c:tickLblPos val="nextTo"/>
        <c:crossAx val="306669440"/>
        <c:crosses val="autoZero"/>
        <c:auto val="1"/>
        <c:lblAlgn val="ctr"/>
        <c:lblOffset val="100"/>
        <c:noMultiLvlLbl val="0"/>
      </c:catAx>
      <c:valAx>
        <c:axId val="3066694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066679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Wise'!$B$164:$C$169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Tindivanam Hospital, Villupuram TN.</c:v>
                  </c:pt>
                </c:lvl>
              </c:multiLvlStrCache>
            </c:multiLvlStrRef>
          </c:cat>
          <c:val>
            <c:numRef>
              <c:f>'Month Wise'!$D$164:$D$169</c:f>
              <c:numCache>
                <c:formatCode>General</c:formatCode>
                <c:ptCount val="6"/>
                <c:pt idx="0">
                  <c:v>7</c:v>
                </c:pt>
                <c:pt idx="1">
                  <c:v>10</c:v>
                </c:pt>
                <c:pt idx="2">
                  <c:v>5</c:v>
                </c:pt>
                <c:pt idx="3">
                  <c:v>16</c:v>
                </c:pt>
                <c:pt idx="4">
                  <c:v>12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Wise'!$B$164:$C$169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Tindivanam Hospital, Villupuram TN.</c:v>
                  </c:pt>
                </c:lvl>
              </c:multiLvlStrCache>
            </c:multiLvlStrRef>
          </c:cat>
          <c:val>
            <c:numRef>
              <c:f>'Month Wise'!$E$164:$E$169</c:f>
              <c:numCache>
                <c:formatCode>General</c:formatCode>
                <c:ptCount val="6"/>
                <c:pt idx="0">
                  <c:v>2</c:v>
                </c:pt>
                <c:pt idx="1">
                  <c:v>6</c:v>
                </c:pt>
                <c:pt idx="2">
                  <c:v>7</c:v>
                </c:pt>
                <c:pt idx="3">
                  <c:v>2</c:v>
                </c:pt>
                <c:pt idx="4">
                  <c:v>12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7559808"/>
        <c:axId val="307569792"/>
        <c:axId val="0"/>
      </c:bar3DChart>
      <c:catAx>
        <c:axId val="307559808"/>
        <c:scaling>
          <c:orientation val="minMax"/>
        </c:scaling>
        <c:delete val="0"/>
        <c:axPos val="b"/>
        <c:majorTickMark val="none"/>
        <c:minorTickMark val="none"/>
        <c:tickLblPos val="nextTo"/>
        <c:crossAx val="307569792"/>
        <c:crosses val="autoZero"/>
        <c:auto val="1"/>
        <c:lblAlgn val="ctr"/>
        <c:lblOffset val="100"/>
        <c:noMultiLvlLbl val="0"/>
      </c:catAx>
      <c:valAx>
        <c:axId val="3075697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075598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Wise'!$B$170:$C$175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Qrtrs Hosp Kallakurichi,Villupuram TN.</c:v>
                  </c:pt>
                </c:lvl>
              </c:multiLvlStrCache>
            </c:multiLvlStrRef>
          </c:cat>
          <c:val>
            <c:numRef>
              <c:f>'Month Wise'!$D$170:$D$175</c:f>
              <c:numCache>
                <c:formatCode>General</c:formatCode>
                <c:ptCount val="6"/>
                <c:pt idx="0">
                  <c:v>14</c:v>
                </c:pt>
                <c:pt idx="1">
                  <c:v>29</c:v>
                </c:pt>
                <c:pt idx="2">
                  <c:v>39</c:v>
                </c:pt>
                <c:pt idx="3">
                  <c:v>16</c:v>
                </c:pt>
                <c:pt idx="4">
                  <c:v>24</c:v>
                </c:pt>
                <c:pt idx="5">
                  <c:v>4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Wise'!$B$170:$C$175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Govt.Head Qrtrs Hosp Kallakurichi,Villupuram TN.</c:v>
                  </c:pt>
                </c:lvl>
              </c:multiLvlStrCache>
            </c:multiLvlStrRef>
          </c:cat>
          <c:val>
            <c:numRef>
              <c:f>'Month Wise'!$E$170:$E$175</c:f>
              <c:numCache>
                <c:formatCode>General</c:formatCode>
                <c:ptCount val="6"/>
                <c:pt idx="0">
                  <c:v>24</c:v>
                </c:pt>
                <c:pt idx="1">
                  <c:v>43</c:v>
                </c:pt>
                <c:pt idx="2">
                  <c:v>62</c:v>
                </c:pt>
                <c:pt idx="3">
                  <c:v>48</c:v>
                </c:pt>
                <c:pt idx="4">
                  <c:v>52</c:v>
                </c:pt>
                <c:pt idx="5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3911936"/>
        <c:axId val="313926016"/>
        <c:axId val="0"/>
      </c:bar3DChart>
      <c:catAx>
        <c:axId val="313911936"/>
        <c:scaling>
          <c:orientation val="minMax"/>
        </c:scaling>
        <c:delete val="0"/>
        <c:axPos val="b"/>
        <c:majorTickMark val="none"/>
        <c:minorTickMark val="none"/>
        <c:tickLblPos val="nextTo"/>
        <c:crossAx val="313926016"/>
        <c:crosses val="autoZero"/>
        <c:auto val="1"/>
        <c:lblAlgn val="ctr"/>
        <c:lblOffset val="100"/>
        <c:noMultiLvlLbl val="0"/>
      </c:catAx>
      <c:valAx>
        <c:axId val="3139260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139119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'Month Wise'!$D$5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Wise'!$B$6:$C$11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Chidambaram Hospital, Cuddalore TN.</c:v>
                  </c:pt>
                </c:lvl>
              </c:multiLvlStrCache>
            </c:multiLvlStrRef>
          </c:cat>
          <c:val>
            <c:numRef>
              <c:f>'Month Wise'!$D$6:$D$11</c:f>
              <c:numCache>
                <c:formatCode>General</c:formatCode>
                <c:ptCount val="6"/>
                <c:pt idx="0">
                  <c:v>12</c:v>
                </c:pt>
                <c:pt idx="1">
                  <c:v>7</c:v>
                </c:pt>
                <c:pt idx="2">
                  <c:v>10</c:v>
                </c:pt>
                <c:pt idx="3">
                  <c:v>7</c:v>
                </c:pt>
                <c:pt idx="4">
                  <c:v>6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tx>
            <c:strRef>
              <c:f>'Month Wise'!$E$5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Wise'!$B$6:$C$11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Chidambaram Hospital, Cuddalore TN.</c:v>
                  </c:pt>
                </c:lvl>
              </c:multiLvlStrCache>
            </c:multiLvlStrRef>
          </c:cat>
          <c:val>
            <c:numRef>
              <c:f>'Month Wise'!$E$6:$E$11</c:f>
              <c:numCache>
                <c:formatCode>General</c:formatCode>
                <c:ptCount val="6"/>
                <c:pt idx="0">
                  <c:v>6</c:v>
                </c:pt>
                <c:pt idx="1">
                  <c:v>16</c:v>
                </c:pt>
                <c:pt idx="2">
                  <c:v>18</c:v>
                </c:pt>
                <c:pt idx="3">
                  <c:v>11</c:v>
                </c:pt>
                <c:pt idx="4">
                  <c:v>37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09479936"/>
        <c:axId val="909481856"/>
        <c:axId val="0"/>
      </c:bar3DChart>
      <c:catAx>
        <c:axId val="9094799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09481856"/>
        <c:crosses val="autoZero"/>
        <c:auto val="1"/>
        <c:lblAlgn val="ctr"/>
        <c:lblOffset val="100"/>
        <c:noMultiLvlLbl val="0"/>
      </c:catAx>
      <c:valAx>
        <c:axId val="9094818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0947993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54370023156939E-2"/>
          <c:y val="6.8213961274353169E-2"/>
          <c:w val="0.90048501097855083"/>
          <c:h val="0.448226573095922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'Month Wise (2)'!$D$5</c:f>
              <c:strCache>
                <c:ptCount val="1"/>
                <c:pt idx="0">
                  <c:v>5H</c:v>
                </c:pt>
              </c:strCache>
            </c:strRef>
          </c:tx>
          <c:invertIfNegative val="0"/>
          <c:cat>
            <c:multiLvlStrRef>
              <c:f>'Month Wise (2)'!$B$36:$C$41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Virudhachalam Hospital, Cuddalore TN.</c:v>
                  </c:pt>
                </c:lvl>
              </c:multiLvlStrCache>
            </c:multiLvlStrRef>
          </c:cat>
          <c:val>
            <c:numRef>
              <c:f>'Month Wise (2)'!$D$36:$D$41</c:f>
              <c:numCache>
                <c:formatCode>General</c:formatCode>
                <c:ptCount val="6"/>
                <c:pt idx="0">
                  <c:v>2</c:v>
                </c:pt>
                <c:pt idx="1">
                  <c:v>6</c:v>
                </c:pt>
                <c:pt idx="2">
                  <c:v>7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'Month Wise (2)'!$E$5</c:f>
              <c:strCache>
                <c:ptCount val="1"/>
                <c:pt idx="0">
                  <c:v>6H</c:v>
                </c:pt>
              </c:strCache>
            </c:strRef>
          </c:tx>
          <c:invertIfNegative val="0"/>
          <c:cat>
            <c:multiLvlStrRef>
              <c:f>'Month Wise (2)'!$B$36:$C$41</c:f>
              <c:multiLvlStrCache>
                <c:ptCount val="6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</c:lvl>
                <c:lvl>
                  <c:pt idx="0">
                    <c:v>Govt. Virudhachalam Hospital, Cuddalore TN.</c:v>
                  </c:pt>
                </c:lvl>
              </c:multiLvlStrCache>
            </c:multiLvlStrRef>
          </c:cat>
          <c:val>
            <c:numRef>
              <c:f>'Month Wise (2)'!$E$36:$E$41</c:f>
              <c:numCache>
                <c:formatCode>General</c:formatCode>
                <c:ptCount val="6"/>
                <c:pt idx="0">
                  <c:v>9</c:v>
                </c:pt>
                <c:pt idx="1">
                  <c:v>14</c:v>
                </c:pt>
                <c:pt idx="2">
                  <c:v>16</c:v>
                </c:pt>
                <c:pt idx="3">
                  <c:v>14</c:v>
                </c:pt>
                <c:pt idx="4">
                  <c:v>20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09730944"/>
        <c:axId val="909732480"/>
        <c:axId val="0"/>
      </c:bar3DChart>
      <c:catAx>
        <c:axId val="90973094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09732480"/>
        <c:crosses val="autoZero"/>
        <c:auto val="1"/>
        <c:lblAlgn val="ctr"/>
        <c:lblOffset val="100"/>
        <c:noMultiLvlLbl val="0"/>
      </c:catAx>
      <c:valAx>
        <c:axId val="9097324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097309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n-US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A338-87FD-4042-A9EB-A7FFCFD59CB1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3" y="4415530"/>
            <a:ext cx="5608975" cy="418360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387F7-3640-43B4-B045-37F9ED59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0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144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150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387F7-3640-43B4-B045-37F9ED599C4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339DFAA-5119-4263-AFA9-268BCC811E6A}" type="datetimeFigureOut">
              <a:rPr lang="en-US" smtClean="0"/>
              <a:t>19-06-2017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59BD36B-24CA-442C-A142-5422771E36F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56" y="5969903"/>
            <a:ext cx="910809" cy="7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192.168.1.136\mis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9" y="5989261"/>
            <a:ext cx="748723" cy="7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5576" y="1458237"/>
            <a:ext cx="87744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70C0"/>
                </a:solidFill>
              </a:rPr>
              <a:t>Chief Minister’s Comprehensive Health Insurance Scheme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sp>
        <p:nvSpPr>
          <p:cNvPr id="10" name="AutoShape 4" descr="data:image/jpeg;base64,/9j/4AAQSkZJRgABAQAAAQABAAD/2wCEAAkGBxQTEhUUExQWFBUUGB0aGRgYGRkdHBkdHh0cHB8dHRsbHCgkHhsmHR8cITEhJSkrLi4uHB8zODMsNygtLiwBCgoKDg0OGxAQGywkICQsLCwsLCwsLCwsLCwsLCwsLCwsLCwsLCwsLCwsLCwsLCwsLCwsLCwsLCwsLCwsLCwsLP/AABEIAOUA3AMBIgACEQEDEQH/xAAcAAACAgMBAQAAAAAAAAAAAAAABgUHAQMEAgj/xABOEAACAQMCAwQGBQkDCgUFAQABAgMABBESIQUGMRMiQVEHMmFxgZEUI0KhsRVSU2JykqLB0SQz0hdDVGNzgpOywvCDlMPT4TV0hLPxNP/EABoBAAMBAQEBAAAAAAAAAAAAAAACAwEEBQb/xAAwEQACAgEDAQgABgEFAAAAAAAAAQIRAxIhMQQFEyIyQVFhkRVCUnGh0fAUI6Kxwf/aAAwDAQACEQMRAD8AvGiiigAooooAKKKKACiisZoAzWK03V0kalnZUUdSxAA+JpF4z6T4lbs7SNrmQ7DAOn4bZb4D40rklyLKajyP5Ncd9xaGEZllRP2mAquPoPGr7eRxaRnw9U49wy3zIrstvRZbqNd1cSSY6ktoHz6/fS6pPhCd5J8InLv0i8PT/P6z+orN+AqKn9LVkPVWVv8AdA/E1pMfAbfYmByPa0h+7Iqe5aueH3Wr6NCmI8ZJh0jfPQkb9PD2Uqcm+UZc3taIH/K7a/opf4f611QeliyOMiVf93P4GnI8KhPWGP8AcX+lcl5wO00kvBDpG5JRcAefSmqfubWT3I6z5/4fJgC4VSfBwy/iKnrW+jkGY3Vx+qQfwqouLXHDJnKWtg02CAZEfsk3O25OMHwJxUaOBRxyIrG44fJIfq2ZleJj4DtIyCN/fS947E72S+S9wa9VVQueNWG7KLuIeI7xx8MN9xqe4B6SrWc6JSbeTpiTZc+xv64p1NcMosq4Y70V4RwQCCCD0I8a905QKKKKACiiigAooooAKKKKACiiigAoorVPMFUsxCgDJJOABQBsJpL5s9IEVseyhH0ic7BF3APtI8fYKguNc03HEJTacNyE6PNuNvMMPVXr7T4Uy8s8oQWEZk0maYAlnxlj4kIPD8TU3Jy8v2Rc3LaP2LVryfe8QYS8RmaOPqIV2x8Oi/HJpv5ctrGB2t7Xsu0RcuFIZ8dO83XrSHxHmW74nHcfRmECQLq7IE9tIPHcdMeQqH4DzBdQWpnto7dUhZVl7pMjk76nJ3wemQetIpJP/wBETint9l7VFc0WHb2k8WN3jYD34yPvxW7gfERcW8UwGBKgbHlkbj51o47zBBaaO3YqJCQDgkbeeOgqsmqt8HTWrZFR8AgSbgt33F7SF1bVpGrHdO7dfzqsb0WT6uGwfq61+Ttj7sVKcI4RaRRkwRxqk25wBh87jOeo3qThiVBpRQoHgAAPkKWEKpk4Qcas3UpelKZl4bNp21aVOPIsAfu2qSsuarWWYwJKGkBIxg4JGcgHGCdj8q7eM8OS4hkhk9WRSp9nkR7QcGttSTopOLqilOMqsXBrSNQNVzIZXPidOQPlkD4VMwTrc2kPCmjaC5Ts2Uy4AbBy7KRvkoWIHtrxd8rzwCKO4ha5jgYmF4pUXILatLq/XJ+WdqkeC8Au7riQvbmLsEjIKrqBJ0jCgYztuSTUUndHKlJFnRLhQPIYqD5g5QtbsHtYwH8JFwHHxxv8c1Pis10NJ8nS4pqmVTLwniPCTqt3N1bDrGckgfs9R7129lN/KfOlvejCnRKOsTY1fDzHupmIpI5v5BSc9van6PcruCvdVj7cdD7R8c0lOPBLS47xHcGs1XXKnO8iS/Q+IDsplOA52DeWT5nwI2NWGDTRkmUjNSR6ooophgooooAKKKKACiisGgDxLIFBJOABkk+FVVxrik/GLg2lqSlqp+sk8G9p9nkvj1ro5/489zN9AtmwoyZ5PBQNyCfIDc/AV08D5ls7OwJtUZysgiGRpM0hA72fLG/sxipN6nXoc8pqUtNjny9wKGziEUK4Hix6sfMnzqUxVdcJ5+nS7FtfwCEuQFZScAnp7CD0yDVig08WmtisGmtir+aOAy2V6t/agCIktMvRVH2s/qsN/fURw7l4XRnuEP0OwmOXZ2GXUNqwq9FXPifdvVgc88wW1tAyzgSGQECLxf3+Q9tQnI8Ud4BJLLG4jwUtUwI4PLK/ab2mpuK1USlFaqQxcCvdQSO3gK20YCiRzpyAMDQvVv2jiqz9Kt28l8YznTEg0jyyMs3/AH5VdYWqn9JsIjvRK4OmW3ZRjxYArgnwAyDU+qT0Hd0nhnuLK81SmGGFxrEDh0Oog4H2SBsRjp5VJ2fO0xSdNfZNM5kMuSdHTuIpHiQF9xJ8KUQNgAfW6j3H3fhW+zjGspp7QsCq4Okaj0O46A7+HSvPjkmtrPReKD9DxaXzxuHQlHBBDj1gd89c9cnrTXLz7MJzIVEn1PY91iASTntAMesfLFLacKfsGuAV0KwXxySfIY9nnWmSAEnDKO7q7zddgSM49Y56VkZzjwzXCEnuSXHOPSzRQW8g0rAMb7lj01H4U/ehu8ZoZoiSVjcFfZqByB7MjPxqroUGUaQ5QnvAHLADrkeG3Sra9EFiUtpZD0llOk+aqAM/PVXR0zlLJbIdQorHSJuTmyKO4NvOrQNnuM+ySDzVs4z7DTArZrl4lw2KdCkyK6nwYf8AeKr/AIveS8GdNE3bWzt/cOfrIx+oepWvQba5PKcnHngsysGo3gXHYbuPtIHDDoR0KnyIPSpLNNdodNPgXOcuUor6PDALKo7kniPYfNfZStyZzRLbTfk+/wAh12jkPj4AE+IPgfhVhtfRhWYyIFT1jqGFx5nO3xpe5z5Yj4hBqQgSqMxSDf24yOqn7utLJeq5JzjvqjyNKmvVIfo55neQNaXO1zBld+rBdviR943p7FNF2rHjLUrM0UUVowUUUUAYJpV9IXMn0O2JQ/XS9yMeRP2sez7zgU0O2Bmqw4Kv5U4q9w4zb2h0xjwLA93+bfu0km1svUnke1L1JrkrlVLa0drhdck6lps7nBGdG3U9c46k0p/S7LiMIs1AsZInYwg5Kt1HeJx3iOoO4PQmrjxSlzbyHb3mWH1U36RR1/aHj+NZKHhpCvHS2KluuPy6oorrEv0R20kYJYr0QuOqAgb9cVY551a24dFLM4muZwWRAunqTjIH2VHj44pc4twee1E0coCcPj04OVLy4Hqp1IZ39Y+WPKtXDOUeIXkouWYWo2CHxVRsAqr4AeeM1KLknSIpyTpGvlrg11d3X0i7s2uFkIy0j9mqj2L9oAdFq47GwjhXTFGkY8lAA+6ufgVg8MQSSZp2HV3Az7tvCpKrQjpR0Y4UjBqp/THcZnt4+oRC5A9pxv8ABatg1R3pB4mW4jKYnI0BUyp/NG4+dR6t1jo7OmVzIywuogS/ZOhjQ6SkpBB6fa6jc5A3qMnmRsaU0kdTrLZ+dTV7zI5toUWY9oC5kOdzk4UHPkBULNdPJ67FtO/uzgf0rzZPajvgr3My2hBzu6bd5VONwDsSPeKza3JTIBYKww4BPe8cEjpUnZNeZiQNKELKBnXoBJGM5261yQcXlhbTr7qscpnCnfcewUVRttnHKykZVNIB/Oz/ACq7vRdNq4fF+qWU/vH+tVpxHisxkjJdYu1jBCxsCq52GoHONuu9Ofoausw3EZOSsur95QPllT866em8OSjm6ht4+CxKieOcDguFPbQJMVB05Az7g3UfOpasYr0nuee1ezKEvDdWE/bW1rPZr9pXbtFYeROMY6+J9hq3OUuZY76EOmzjZ08VP9PI118xcLe4hMaTNCT9pQDt5HPhVST8BvODSrdIyyxg6WK7agfssp8/MZxUH4H8HPTxv4OXjfBHtJLqHUwL5YKfVniJJ2/1iHep30ScbInNouoxNGXAO+h1wG0+OhuuPA49tO1zbWnFbRJHXUhGoYPeQ+IBHiOmKqzhEdw800PClkSJyFZ3wGXGxzJjug9dO5rGtLtGU4ytDt6SuCOjJxG27s0BBfH2lHifd0PsJ8qbuWeNJd28cyfaG4/NbxFbOFWbrbRxTsJXCBXbGzbYPXzpA5YY8N4nJZN/c3B1xE+B8PwK+8Cn8rv0ZR+GV+5aNFYBrNVLBWKzWDQApekzjRt7Jwp+sm+rXz7wOSPhmoTlfmCy4bBHbSyfXHvy6VLBXbwYjxAwPhUZ6RbszcQSJd1tYmlYe0At+AX51zQPwuGxikuk7ea4Bdihy4Y9d9Q0gHb31By8To5tbc20Wxw3ikM66oZEkXzUg/PyrrJql+A8tQ3L9pwy8kidSC0cmzhc9QV6j35qwufON/Q7J3VvrGARCeuo7avgMt8KdSdWyqns2ys/SBx8Xl72Jl7O3hYrqwSNX2mwOu4wKdOQeBWA+st5pLh48ZYswAzn7IwPxqv+TnjByeHyXkmc6tyvyxpHvJq7uBMTCpMH0Yn/ADfd2/d2pMat2yWPxS1MkRWaKxVzpPE8oVSzHAUEknwAr57uuNTdpI8U0iq0jkKrEbE5zjpvn7qunnq4CWFwScZjKj3nYVWHL3M9yGiGlXXVp0pEmsgDJx0AOPP2+VcXVNNqJ19Omk5HdzPzTdRxJCyIDJEjCZQwO+CevU7YNKyI9wkzu+rsEBGQBks6jGw3zv8AKmm/9I0jocQICz/VF0BXs/nu2fHpvXCnFZLm0vHk7JDAYWQoip3jIR4ddgcVzzpvktDVFcEfBxm7BiWWWYwq6khtWMAg7kjwrmbixTtDFIVLSMdOhCNJOx1EHf2e6uibmq7mXsHkDLIQp7q53I8RXpuLTWbPboYWEbFcmNGJPvI6Zqd/LHa+FZsnknMAuR2YhZxH3khZs/nH6sYFTPohvT9MmUkfWRk7AAEqy+A26Meg8K5LPmyQh1AQr2evAgi3YD7QOBpGevWtXKvMJbiFs8ixJuY8xoEzr2Gce3FVi0pp2Tabg1Rd4rNYFZr1DzzBpB555VsWDT3ErwM59bWxBP7ByPDoMU/1y8QH1bYjEpxshwA3sydqWStCyjaKn9F3HFguntO1EkMhzG+CuW9x8x94q3YYVUYVQoJJwABudydvE1RXO7ukquLA2To2rWudLEdNwNPy3q4uBcaWa0juCQAyAn343Hvz4VPG62I4n6Ml6Q/Szwkvbrcx7S2rBgR10kjPyOD8K4eJ+lVWYpZ28kz+BIP3KuSfjimXljiX0+xzKoDMHjlXGMEZBGD02pm1LYdyU/CiQ5Y4qLq2imH213Hk3Qj55qWqt/RHcNGbqzc96CTI92SD94B+NWRTQdobG7igrBrNcXGLjs4JX/MjZvkpNMM3SK75AgW7veIXDjUrExDy0kkf8oHzqH4vyvNwy6E1vB9LhKnZ01hc9VIX2AYbHiaaPQxb4snc9ZJWPyAH45rh4twfjSzyyQTAxs5ZU1jYZ2GGG23tqFeFHPpWhM5/RtIs3EJZo7cWqrBpeNemstnIGBjbwx4Vx+mW/MlzDbAgBF1HJwNT7DJPkB99N/o74Zcxm5mvF0zTSLn1dwqgbaTjHWqw58uUk4pOZC2hXCnTgthQBtmlltAydrHQ48pWtwiov5WhCjYRp2b4HlqbFWfH065qo+V5uE5HZ2c8zD7TRGTf4bD7qtuE5UHBG3Q7Y+FVx8FMPBsrBrNYNULCR6WLnRbRHut9cp0MMq2AxwR4ikK25pcFpBa2iMi6gVth4931gcgHOM00ekm/t/pkUdyHeNIi2mM4IZmIBPs0g1zLZcIEULlZdNwdI75ypBxhhq2Ga8/Lcsjpo7IaYwVpi8OZwxCtYWJ22zDpwOvXVsK32k6mxubrsIkKzQBEVT2eVJJypO+QxHWpzi3D+EW8jRsk0jquW0l2Cj2kGtnEpLJeFo6RSfR5J86dWGJBYE5OfLpSKL3uSGlOLrSnyQEPOWpkVrK0GXXJEZB9YbjfYj3174zzFi7mUWtqyazjt4VyMDfJ28ifjXNdX/DSo7OC4EmRpZnGM5zk7nxrunnsnvLo3nas2vC9iGxgDByPMY60ltrzIfSk7pk3wi4sJ+wjNtbJNNHqKi2BUdc94MMdKVbyQPNCFt7eFDdBBJCrDOlgNySRjcHp4U2cBt7BMy2/0sqymPIR2GD1AOnwPlUJxq24dHDJHHcXAZMssLKwxLpwpOUGPAVWXlXBOL8Tqy5BWajeXLoy2sEh3LxqSfM4GfvqSr0E7VnG9mFc96uUYBzHt64x3fb3gRXRXLxFVMbB07RcbpgHUPLB61rFfBVfO9hcaGH5USVPGJ2jQkeWE2Pxrn5BtRfWE9kXZHicTRsD0JzjI8V1AnHt86OZX4YmdfDriE+BC9mPxxXL6IrkLxFlTOiSJwAeuxVhnHjtXNfjORVrJHh/5YjX6PBaxxaMq0ojVdePtaicEnrnG9MPo1srq3kuoboHUxWXWPVLMCGwQAM7DIFPooqqx0dEcaTsrN/7NzCMbLdJv79P9U++rMFVp6Tvqr7h848H0/xL/I1ZYNbDloyGzaMml/nyTTw+6P8AqXHzGP50wGl30gf/AE66/wBkaaXDHn5WcXoqTHDYfaXP8bU3EUqejB88Ng9zD+NqY76/jhQvK6xoOrMcCsj5UZDyo3N0r5zgvJDeSOLdLiRpG7joXwdR8AcfE5r6A4ZxeC4BMEqSAbHSc494qglgk+nTLFOtuRI4LtJoAGo+Pj7qlm9CWd8Fo8AveKsoBtLaBR+cWX5KpP34p1t9Wka8asb6c4z7M1V/D+C2qjN3xbtD4qs+kf8ANk068rNZAMtnIj+LYkLn45JIp4MbGxhrBrNa55AoJPQAk/CqFio+brZLy+m13MMHYkRgODlgNyduu5I6+Fd9nYcLFp9HluYGfJJkXY58N/IeWaR5o+3uUdnH9pmLbblNUmBn78e6mLmy3hguTpklSaMLiRwpRvVBAGnqFJPwNeYp7uVI9Bw2UbZyPyfB9jiNufeCPwY1Pcc4fHHw6xgmnWNe0YtIoLj1XIIC7nJI+dVvcgamx3u8e95+3Ht61YHHrmyuLK3i+lBXgVchEaQ50gFSF6HY9T4GsxNS1UjckZbW39ET+QLH1k4lHkHIVoiOm+M6v5V6vbPtr6VzJFajqussutTkZG2e9vnp1rmj4HZ76rqYAdf7M+3vz/31qX49w6KaHtoZe0EKJDN2yOHQFsiXB36Hy6U3dSreNBJ07t/Rz8O4A0bK6X9qdLZCmRtJ8dxkbeyuq/5a7SSaWS6tGM2T/eMAreBGOuPbS1wMyqZzAqOVABYoGOCwAKg5wc7028X4erR2n0m3VJdciSYATtSqEjDDAwxxj20sKlHj/sJXGXI1ejO912YjyGNu7RkjoQDkEHyINN1VH6IuKlJ5Lc7LICyg+DL1Hy/Crcru6eeqCOPNHTNoK4OLLKUxDKkT56umse7Gpfnmu7NJXNHEOEytou3Quuw/vAy/FRVW9iEnSIzj0vGUU6ZbWRf1VQH5SEj76TvR9dO3FomkxrYuDhVUZ0t4IAPuro41wHg5BaC90N1AZXcf8ua4PRvCPynFg6gms6hnBAU779K5m3qX92cjvUv7L3vb6OJdUrrGvmxA/Gixvo5l1ROsi+akEVTHMF/HcSG7vBJJGzslvBGwXuId3LeAJ+e9TnINvCt1FLYzARTIwmt5HBkQgZBA6tv4+VVWS3RdZbdHZ6axiC3f8yX+Wf5VYsR7o9wqu/Tc39kiH+t/6TVhw+qvuH4U0fMzV52bah+bYDJZ3KDq0MgH7pqYrXPHqUqfEEfOmfBRq1Qm+iKYNw1B+Y7j+LV/Oq95l40HX6LcvK5hvZC+NyYskAKWONQ3AHhTl6HJNMd1bnrDOdv4fxU0pekWOOC8uQ0Wp5uzlifwXfv5HiDgj41CT8COdtvGmSXK720N1a3Fk0gincwTRyHJViNS5/7xS3zjZIvFJ1lYohk1FlXUQGAbYZGetSl5LFLLM9kO6sUVzoUEaZI2GsYHQ6Sa1c93kU72t8E1JOhDoT9qM4IyPeKSW6El5Tp4ZNwOHGUnun/WU/cgIX8af+W+Oo7LHBYXEMZ+2YkRB7+8D8gaReXeaipC2fCkLeJUMx+LadviadrS94vJ1gtYQfz3csPgtUg/b+ENB/5Q4ik/0ocY7CzKKe/OezH7J9Y/LbPtFMdkZEiJuHQsMlmVSqge4k1TPO3Mv0u4bQNcSrojyOhyCXHtOMe6s6jJphXuehghqkn6Gzlrl2zuVA7edZAuWxGNAIGSA2Me7Na7XhfbTaYo57hFCnEzqiqSSAXYEkKRuABk/GvKTiSCOIa4mhhJJOpUJ15LP5gLgDxJYCt13PGLWKSKSASRsq3HZ61Y6jjvl2CtjIJ1eRwahixxatnbUm/3JO7fhyB4ryz7CWIkEwlyjYXUMOMHBH5w86h4rB0jUOCBFsD2xWEBsyAOy4wQrKAMjUSN688bv2kjuTqkZDIFBKo4OlFXquWVs5wc6WBNRfFGYEKg+quEicxxyaw+NWW0+YYDYbDbyq1JcItix16jDdX1tLZ2zrarE1wXyxlZFXszjZid8ncavDOc11cryJBMyXQ7OK7iMba2GNQy6hgfV+qYgHxx4YApNS3ER70bEDVgesVx11x6sJv413fSoilv9YZJ2uWYsSXIUR9mB4nOorgAe7FbY0sPg0pjGnAYj20lqbmRYdnljkSIHSMkIAvfIGPLJ8a4eK2ks0MDm6aW1ZjpkkU5iY7aZTnIIbY52HWvLcXngSe2R5FLPqYnusMgeoxY4zjJJJbcbVKcWQwtBHDFoDsRMFlLpKvWQEZAMpXJ3AYtiklii1sjm0STIFeysrq3lhn7bSQ0hCkKN8NpP2l3Pyq9radXUOpBVgCCOhB6VRfMsXZskQXtlEIEcnezoLFlIA8QO7g07+izmEvH9El7rxD6vOxZPj1I/Cp9PLTNxZHPHVFSHu7lZVLKhkI6KpUE+4sQPnSLzDzEcET8ImdfNgjD5rqxUpxLhnEwSYLyMjJwskW/uyv9KX7y54/ECdMMoH5ign5ZBrrkzzZyEDjt/ZSA9lZyW8n+17oPtQr092KkPRnATLcyAf3VrIR722H3Bq5OZOYLuTKXcKKf1oCjD2gnf+VPnoY4Vi2mlYf3z6R7VUY/EkfCoRVzIQVyFdL82sVncCMyRtZPDkdEkLHJz0z99dHopgie+iaJXBit2MpboZCQvdx9nB8fKpk+je6VmhjusWTvkpk5C5zjTjGfDORTlwTllLa5mmQjEqoqqFA0hBg9OuTvVIwle5SOOVpit6YDqNlENy83+Efzqx0GwquOb/r+M2MI3EY1sP4v+kVZAqkfM2UhvJszWDWawacqVtwk/ReOzRdEu01r5Z6/PIenm+4LbzOHlhjkYLpDMoYgb7DPSkz0qWrRG2vk9a3kAbH5pOfx2+Nax6Xrb9DN/B/iqSajaZCLUbUhm5b5OtrJnaFWzJsdTZwvXSPIVEelPgYksCY0AMDdoAoA26NsPYc/CuH/ACvW36Gb+D/FWuX0t2zAg28pBGCDo3HzrHKFUa5QaoRuA8av5MQxXYhVRtqaNAB7yMn4VYHB+XnkYCfi00xP2IZtOfPocke7FVZYxW8lwwKTGIsezjjClyOoX4DyqYk5qgiKpaQm1To8g0mc+YDHpUYySW5DHpvxPYfPSJzB2MYs4GXUy6ZCxyUTGBlifWPtzUbyHBGVK29z2chRHdWjUqveGrDHqSBgDw1UpDinDDu8d27HqxkTJrbHxXhQBAS8AbqBImD47+e9I3Jz1Oj0l1GFQ0pjr6SILeWSBTKY5Srdk6HYNkaQzD7JYY+IPhVdoZLdHhYyNqlDMgxrjKZJLlhjWcZAGdS9etdzcS4ScfV3Yx+un86OL8dinaHszN2dvFsX0sxYk5JIPeOkAD4g9adStu6OrpOojJrHF2eJUjWJQ+gqXbdDsACSRqHeXzAbK7jFQNiVeKKKVezClzHdIuWB06hG2MZIwQepGR7a6eMXhCBNs9kq5GSMOQSA2ACMA4GNgxHhWmx1DdQVbSTg9NBkAkLY/uUCKQSNyCaezuabVm03E0upJr9OzbRkhcllcZ22z3cYwfhXm0vAwaNYgixxEx47pyNLFy25UHY7e7xqXu5sidzqEj6G72gAgINJEajMYBzpPls3WoniE+gbZwrZzhQBnTnZc52Y77DfI8qGbBSo38RkCtgKHR1V9AwsYLaQSqhtyQAFDkHck4rr4dwZXkeQy9lCV1zFMBU32jVR0m206TnA3ydjXC8mtFiYY69kwHQHUQCPacnfJICjamKHmaya2ghvIJZJIRhmQhct6pJwRlsKOu9Y3sR6nN3Ktlq8sdkbWFoVCp2YCg7sB5FvPz9uarrmcS2l2l07l5lcMwHqBGLAIu2fVXBz4mo5eP8ACgMLDdqPIS4Hy1Vrl45wtusN23vlH9ffSZHqS4s8uHUY4yu9mWmtzbcQthIJJEQbkrI0bIR1DaT+NJHFuXrQgmLjLA+AknVwPiCD+NLkPMFnFqNsbuFiPzo2U/tKeor03G+HTx/X2rLNvl7fSoPt05x067U6yalvycmaWN7xZCcUt5jKsJnFySQEKyNIuScDr092K+g+W+GC2tooR/m0AJ8z4n55qiOV+J2trd9s6yyRpvGMLq1ebb42qxP8r1t+hm/g/wAVbicVu2TwuK3ZY2KDVc/5Xrb9BN/B/irRfeluAxuEhlDlSFJ04BxsTv0qryR9y7yR9zZyl/auL3lz1WL6tT/D/wBJ+dWUKTfRZwkwWKs3rzHtGz136Z+G/wAacq2C2DGvDYUUUU5Qj+OcNW4gkhf1ZFK+7bY183TWLRzmF9mWTQf3sff1r6gIqpvTBy6VZbyMeSyY8D9lv5fKo5oWrOfND8wnX9nGLjiAVQFh7QIPL61UGPvrNhYRtPYIVGJQpf8AWzI3X4DFc/D2Jtr2Rty3ZgnzLyav5VLWAxecO9kCN90jVzohsHIN4kLtNjGZURWVFZlDiT1A2wyQBnyqxOLaImCvKysRq/8A89uev+71qruUkJiQLsTd24H7r+dWTzjCzXPdVmwijIBO+TU+oyzxYXKHOx6XZuGGbJpybI5pLuI9Jm+Nrbn+QrS08Z/z8nwtLT+amuL6FJ+jf9015e1cAkowA6kjAHzryvxLqv0r6f8AZ7/4T0X6n9nSzJ/pUw//ABLP/BSjzfZ4kjlWRpBsrsyRw6cNlcdlt1zuR1xTFBEzjUgLjzXcfdWbjhbupVo2IYYPdP8ASmj2h1GpKcdv2Gx9ndLieqEnf7lbX0rOpZu8W317qdtslR5+tkbdfbXqOUd4KD30bKqCoYjvLqJBLAH7IHeIGcAmrD5I5cgW2up5cSOqMF1DZFYEbDzLAiuLg3ItvNw+K4ikeORpOzZtWcq0vZkAHocHqK9tRbVnPPPBNp+mwqXPECS/eZizAsS2Dlx63TKk4HdUlcbHpXFdnXJuAuCfs4O2Mg6TvnSeo93WpS15duZMa4zFA47QEae+gYISoBOnunODTjd+j62/KAto9QVrZu8SSRIMEOcnruMjpRpYd/CPJXdxLrJIGoOc6fJ9hhQOm/dHU4BPjTpw7hKpGimWQEKMjsoGGcb4Lgnr51GctcsTG5YNHqMOr1fEh2jBxnbGg/OnI8GuP0L/ACrzOsz5sclHEv4svLB0ueP+6/5oj0t1H+df/wAvZ/8At11RyIOskvwhsx/6Vc8g0v2ZwHzjSSM58vLPsru/Is/6J/lXH/qutX5X9CLszs73/wCR5edD0eUf+DZ/+zWOIr2dlLcGaXTvHjsLXJ1DHVUBC74Jr3+Rbj9C/wAq5+a7xI+GyWzuUnMikR4OSMqd9umN/hXZ0XUdRkm1lW1ex5/aXR9JixasT3v3sSeK2S/SJlVQqxx5wNuiLn5k5rgNrjsD+lGT/wAR0/BR86muLHNzeHyjx/8ArFR0jACzz0CZP/mJT+FdzSPAZyfRSRKwxiMjPnu2kYqQ5S4Mbu7jhHQnU58kG5/p8RUXO/efB2Zj8d8irp9E/Lf0e37aQYknwRnqqeA+PU/Cmxx1MaEdTHqGMKAoGABge6ttFFdp2hRRRQAVz39oksbxuAyupVgfEEYroooA+b+beBSWM7wkns2OpD4OuTjPtH41JcPuFkvYihBEVqRkeaW7Ej97b4Vb3OPLaXsBjbZxuj+Kt/TwIqiQkllcSJKhDqkiY6eujIGHmN81yThpfwcc46H8Ehyyj9hH2Zw5vIgpPmFP9av9CNTfCqC5cb6u2Ayf7cvTr6g6e2mL0k3UlveaYJHiDxq7BWYAtlhnr1wBR3ixw1MzvVig5MuCkf0mtIEi0+p3j7O02052P2deM+PtAqrfy/df6RL++39a8y8buGBDTSMD1BYkH3g0sOvhGV6SL7Sj+lj16MROLjv/AJjCQDPntnPjnYZ39bwq0TXzjbcVmjGI5XQeSkqPuroj43dkgC4mJPTvnzx500+0I5J2olMPW97JQhFtj3Z2/YRX+T3JbwLHnoFUhm+A7/yqG4LcE8GuJF2SC8WZR46BMkpG/wCrk1D8U41P+TewlR0kklLIzbMyklnbc7rg41e2tl3xl/os8cKoIZB/dkjUdKYYbfaIQtt0+VU1H0ccLcePVP6J/j91JBY8Nk051p2T/qhwrZ+S4qT5Z4usnGJ429cI+nb2xbZ/YUH41z8+X6/k6xTTr7YoNhtgJv8AcaVOI8yCOW3uNDK6zRO7ADcJH2UoPjvldvGtbSYscevHaW+5ZHJcf9ou3Ow1lPf9ZI5P8QpsuWyraSM4OPfjb76pHn/tWuvqldUKagyHCuuSQ3dPkwGT5UoG8l/SSfvt/WleXT6HmdTOUZ7rYaprebtwrELgYaM7tqJ326knf35yNqungYZYIllOZFRQ3vwM181fSpM57R8+eps/PNevpkn6ST99v61TJ1muvCc3fteh9Q6x5iq99L7D6HsFOZ1GfEdzO1VB9Nk/Syfvt/Wmu4tVPBEmKlpTcFS5JJUAkDOT06L8RUnl1JqjXlck1Qu8efNxKfNv5CvHEBhYP9ln5u5r1eToZJjjOod32HI/lmunljgEt7OsSZ0j13OcIv8AXfYVFbukQW7Jn0b8qG8nEjj6iIgt+swwQvu8TV8ooHSuHgnCo7aFIYhhUGPaT4k+ZNSFdkIKKOzHDSgooopygUUUUAFYrNc3EY2aKQIcOUYKfIkHB+eKAN+aWedeUI76PwSVR3JMfc3mppZ4LMYUOSI544jK+GkOCpAKTazglt8EY6bedWPbTakVumoA494zS7SVMmmpqmfPdsJOH3ca3SPphk7TSv2iBgMpIwR0/wDiniS54dxJzPIJlbTgK00CHAOMKvaZ8zvinrmLlyC8j0TLnHqsPWU+w/yqluZOU7rh7F1LGPoJUyNv1seqfurnlDSqatEJw0qmrQ2tyvw/PqTAY6m4t/8AHWpuXOH49Sc+64t/x11A8r8whmWOeZkJOAzNKV97HtRj5VYVpKAHCzxnQAdQdjkf8Y4+NbGGOX5UTjjxy/KvoVjwDh+d1kXf7V1bj+dJj28dxdtFAGgiUEa5G19CV1ZXbGT4dMZq0eLXDyozCSIuuwXWVztscibGKr3ki6gV0EnrLLIZGJ7ujQ+U95fcZ9lEscU9kj1uzMMIuWSMd1wafyDJcv8A2iUF4sph5WwmnbA0gYG2dh0NaI+A6pGWTuovqlWdS22onLA4ABG5B6jA64bhb2TQSyWt48szRgiMsoLDGnGCM6tIx5kiuCOXtA+CCWHUZ3wxJB+DKcHxHwocaPWjku9Ko03bpNGIC5MceNC65QVPhpYyMMgH83HUYqIn5fwuQxbr1dgRhSST1XI0779ApzjriG3OpcIcg7tnqD0GKmr2NiI3QkGJwxbJ2BAjYk+W+Dj80+VLd8l5Q7ulHgXeLRTrHgsXEYEYHahigG4205xuPHxqa5SexEJS/gLXCnOQ+NaHo27gZDZGB7Knb2wgYokk4iaCBGK7ESyHvkknc5VVyem9LXE5Ipb8dno7NEzg4Awei7sN9TdM+BreDh6rRlwvbhX8f4xjVeEn1bRz/wCMo/8AUoay4celoQP/ALmL8GeuZFJ9XSPdIB+F1XPdccMDYct7xI7fcJ6Gz53Ub5uH8NH+Yk9wu7b/AB1ycS5jtVs5bKKGZVbddUsbqrZDZyuc7+2oDifH5ZjuxUeQZ8H3gsaYeTvR5NdFZJsww9d9ncewHoPaaVNydRRibeyRA8sctzX0uiIYUevIc6VHv8T7Kvnl3gcNlCI4wB+cxxl28yfOu3hXC4reMRwoEUeA/E+Z9taeJGCRlhk0GT+9RW65U7MB7DV4QUEXhjUN/UkgaKrnQroYmMsfEY22Idsu2chxvgxHx8ANvKrEhBwM9cb++qJ2UjKz3RRRWjBRRRQAVjFZooAguZOCC4CMMFom1BGJ0SexwPuO+DS/dXVx2yuy6bmQMltBnKxJ0eeTScH/APgG5p8xXJxHh6yo6klS6lNa4DAHrg+FK0JKN8EXy/x/tgwcbIxUTAYilwcEqSdt9sH4E1JS3kZk7A7uyFtJU4K5wd8Y6+FLfMUUcBgEgKWVuhchVLAsuNCtjoB62/UipXgd3ILdri5bTqzJpOMRJ4DI6nSMn2k0J+jFUnwLHM/ovhmy9sewc9V3KH4dV+Hyqu77hvEOHEg9pGpPrISUb4j+eDX0BY3QljSQAgOoYAjBwRnceBrY6AggjIPUUksUXwZLDF8FDcE5yIlBuC+gfmNIWJ8smXGD7qh762idp5redEDMXEMylWzu3cYEg75ABOd6ufjPo9sp8nsuzc/ajOn5jp91KHEPRC43huFPsdSD8wf5VNwmtuTcOTL08rgVxBzEGQoYQ2cfZJwfMZeuy24jIWysbb4LDQ2/XByHyDkrgjff35l730Z3y5+pWT9ll/BsVHS8o3q9bR9vJFP4ZpN16Ho/izfmizuk4+dJ+omUn87ptkeEYbocet5Vw/l2VVICsuo949mRgeGBqwQCVOPH4mtJ5Vu/9El/4X/xW2Hkq9bGLN/iqD8SK1v4BdqRS8rOBOPPIREMeqBl/ABR4knYge7evadnEgMUsrSt65KhRnyDB849mPlTJYejG+brHHED5sv4LmmThnoh6Ge4J/VRcfxE/wAqNEnwjk6nrMnULSlUSu7jjUjY0kx7YOln39veYnPuqT4ByTeXZDLHoQ79pJsD7h1NXJwXkmztsGOEFh9p8sfv6UxAU6w+5yxwPliZyt6O7e1w7jtpR9phsP2V6fE05YxUNd8WSK4PaXCqhVVEen1WJ9ZnHTOQMHAqM4vf3EiTWzRBZWTXHofIlQMA6gkAq+nb/eFVWmPBVaYqkSc/HA50WzRSyjJKs5XIHUghTnfbyFKDOZSgctGJJW+jyk6mtrkMQ0LH7UbEHB6Hp5VsM0kxXWJIniBZAoRDCc4ADHIEejqX2O2N6mORuFERCSYmRg7mMnppLZ1gbd5sk6iM4Ph0rPMyabmyb4TwvQTJK3aTuAGfGNh9lR4IN9vbk1KVgVmnougooorTQooooAKKKKACiiigDxJGGBBGQeoPQ1A3/LIcCNJWSAsC8PVWUHOlSd0BOMgbY8KYaKyjHFMrdbKSKad7qDtlDyNrKsSIgrMpWTOFxsmgAHx9tb+Bcaultnnd1aOKUJoIyShKerJ1Z11adxuVIp/dAQQRkHqD41H3XBonEalAFiYOqLsuodCVGxwd/fS6a4J93XBmHiyM8y9BBjWxxpGV1Yz7Bgn317seKRTAmNwwHX2Z6HB8D4Glu/4JcrDcRRhJBcys7NqKthiMrgjBwgCjcdK3NYyzTlljeBBavDlsZLMV04Ck7KA2/wCtW2zdUjovOaAsbTJC0kQIUPkLrJIUCMHdsnbJwKleE8SWdCwVkKsVZHwGVh1BwSPiCRSw3G4o7OKKSNAy6IZI5DpWMgY1NkeptkMPMV6seKLmx7JRDHLLPrUeq+iOTcMRuC2GB8QKL35MU9+RyxWagOXeIPLavIzZOuYK23RXYL8MCuvli6aS1gdzlmjUk+ZxufnW2OpJm7jPERBEzkFjkBVHVmY4VR7ztUVfT3cMLTs0baBreIIfVG7BX1ZLAeOMHHQV3cyWDyxDs8a43WRQehKHOk+/cUvXct5NI6rHNFugTITstO3aa+pPj09mPGsbFk9ycuePgMqxqHZkEhLMERUPQs2D18AAc4NRF7xyXsjdIShgk7Oa3OGVu8AdLYB1YYMpGx2GK1pySWSDXJpeBezxgOjopYJqVvEKam+G8sW8ITSmSgXdiTkqMBiM4LAeOM1m7MWpis3Cr1pJbcoRC7kmQGMrKHcl9eTrBEZAAHQr5U2cL4KY2V5JWmdE7NSwA0qcE7DqxwMk+VS4FFao0MoJEUeXbcyNKUJZyGYFmKkgYB0E6c4HlUoq16ophkkgooooNCiiigAooooAKKKKACiiigAooooAKKKKAMYoxRRQBons439dFb9pQfxFebiwjcBXRXUdAygge4EUUUGUcw4DbeEEQ/3F/pXdbwKihUAVVGAAMAD2CiigKRtrGKKKDTNFFFABRRRQAUUUUAFFFFABRRR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data:image/jpeg;base64,/9j/4AAQSkZJRgABAQAAAQABAAD/2wCEAAkGBxQTEhUUExQWFBUUGB0aGRgYGRkdHBkdHh0cHB8dHRsbHCgkHhsmHR8cITEhJSkrLi4uHB8zODMsNygtLiwBCgoKDg0OGxAQGywkICQsLCwsLCwsLCwsLCwsLCwsLCwsLCwsLCwsLCwsLCwsLCwsLCwsLCwsLCwsLCwsLCwsLP/AABEIAOUA3AMBIgACEQEDEQH/xAAcAAACAgMBAQAAAAAAAAAAAAAABgUHAQMEAgj/xABOEAACAQMCAwQGBQkDCgUFAQABAgMABBESIQUGMRMiQVEHMmFxgZEUI0KhsRVSU2JykqLB0SQz0hdDVGNzgpOywvCDlMPT4TV0hLPxNP/EABoBAAMBAQEBAAAAAAAAAAAAAAACAwEEBQb/xAAwEQACAgEDAQgABgEFAAAAAAAAAQIRAxIhMQQFEyIyQVFhkRVCUnGh0fAUI6Kxwf/aAAwDAQACEQMRAD8AvGiiigAooooAKKKKACiisZoAzWK03V0kalnZUUdSxAA+JpF4z6T4lbs7SNrmQ7DAOn4bZb4D40rklyLKajyP5Ncd9xaGEZllRP2mAquPoPGr7eRxaRnw9U49wy3zIrstvRZbqNd1cSSY6ktoHz6/fS6pPhCd5J8InLv0i8PT/P6z+orN+AqKn9LVkPVWVv8AdA/E1pMfAbfYmByPa0h+7Iqe5aueH3Wr6NCmI8ZJh0jfPQkb9PD2Uqcm+UZc3taIH/K7a/opf4f611QeliyOMiVf93P4GnI8KhPWGP8AcX+lcl5wO00kvBDpG5JRcAefSmqfubWT3I6z5/4fJgC4VSfBwy/iKnrW+jkGY3Vx+qQfwqouLXHDJnKWtg02CAZEfsk3O25OMHwJxUaOBRxyIrG44fJIfq2ZleJj4DtIyCN/fS947E72S+S9wa9VVQueNWG7KLuIeI7xx8MN9xqe4B6SrWc6JSbeTpiTZc+xv64p1NcMosq4Y70V4RwQCCCD0I8a905QKKKKACiiigAooooAKKKKACiiigAoorVPMFUsxCgDJJOABQBsJpL5s9IEVseyhH0ic7BF3APtI8fYKguNc03HEJTacNyE6PNuNvMMPVXr7T4Uy8s8oQWEZk0maYAlnxlj4kIPD8TU3Jy8v2Rc3LaP2LVryfe8QYS8RmaOPqIV2x8Oi/HJpv5ctrGB2t7Xsu0RcuFIZ8dO83XrSHxHmW74nHcfRmECQLq7IE9tIPHcdMeQqH4DzBdQWpnto7dUhZVl7pMjk76nJ3wemQetIpJP/wBETint9l7VFc0WHb2k8WN3jYD34yPvxW7gfERcW8UwGBKgbHlkbj51o47zBBaaO3YqJCQDgkbeeOgqsmqt8HTWrZFR8AgSbgt33F7SF1bVpGrHdO7dfzqsb0WT6uGwfq61+Ttj7sVKcI4RaRRkwRxqk25wBh87jOeo3qThiVBpRQoHgAAPkKWEKpk4Qcas3UpelKZl4bNp21aVOPIsAfu2qSsuarWWYwJKGkBIxg4JGcgHGCdj8q7eM8OS4hkhk9WRSp9nkR7QcGttSTopOLqilOMqsXBrSNQNVzIZXPidOQPlkD4VMwTrc2kPCmjaC5Ts2Uy4AbBy7KRvkoWIHtrxd8rzwCKO4ha5jgYmF4pUXILatLq/XJ+WdqkeC8Au7riQvbmLsEjIKrqBJ0jCgYztuSTUUndHKlJFnRLhQPIYqD5g5QtbsHtYwH8JFwHHxxv8c1Pis10NJ8nS4pqmVTLwniPCTqt3N1bDrGckgfs9R7129lN/KfOlvejCnRKOsTY1fDzHupmIpI5v5BSc9van6PcruCvdVj7cdD7R8c0lOPBLS47xHcGs1XXKnO8iS/Q+IDsplOA52DeWT5nwI2NWGDTRkmUjNSR6ooophgooooAKKKKACiisGgDxLIFBJOABkk+FVVxrik/GLg2lqSlqp+sk8G9p9nkvj1ro5/489zN9AtmwoyZ5PBQNyCfIDc/AV08D5ls7OwJtUZysgiGRpM0hA72fLG/sxipN6nXoc8pqUtNjny9wKGziEUK4Hix6sfMnzqUxVdcJ5+nS7FtfwCEuQFZScAnp7CD0yDVig08WmtisGmtir+aOAy2V6t/agCIktMvRVH2s/qsN/fURw7l4XRnuEP0OwmOXZ2GXUNqwq9FXPifdvVgc88wW1tAyzgSGQECLxf3+Q9tQnI8Ud4BJLLG4jwUtUwI4PLK/ab2mpuK1USlFaqQxcCvdQSO3gK20YCiRzpyAMDQvVv2jiqz9Kt28l8YznTEg0jyyMs3/AH5VdYWqn9JsIjvRK4OmW3ZRjxYArgnwAyDU+qT0Hd0nhnuLK81SmGGFxrEDh0Oog4H2SBsRjp5VJ2fO0xSdNfZNM5kMuSdHTuIpHiQF9xJ8KUQNgAfW6j3H3fhW+zjGspp7QsCq4Okaj0O46A7+HSvPjkmtrPReKD9DxaXzxuHQlHBBDj1gd89c9cnrTXLz7MJzIVEn1PY91iASTntAMesfLFLacKfsGuAV0KwXxySfIY9nnWmSAEnDKO7q7zddgSM49Y56VkZzjwzXCEnuSXHOPSzRQW8g0rAMb7lj01H4U/ehu8ZoZoiSVjcFfZqByB7MjPxqroUGUaQ5QnvAHLADrkeG3Sra9EFiUtpZD0llOk+aqAM/PVXR0zlLJbIdQorHSJuTmyKO4NvOrQNnuM+ySDzVs4z7DTArZrl4lw2KdCkyK6nwYf8AeKr/AIveS8GdNE3bWzt/cOfrIx+oepWvQba5PKcnHngsysGo3gXHYbuPtIHDDoR0KnyIPSpLNNdodNPgXOcuUor6PDALKo7kniPYfNfZStyZzRLbTfk+/wAh12jkPj4AE+IPgfhVhtfRhWYyIFT1jqGFx5nO3xpe5z5Yj4hBqQgSqMxSDf24yOqn7utLJeq5JzjvqjyNKmvVIfo55neQNaXO1zBld+rBdviR943p7FNF2rHjLUrM0UUVowUUUUAYJpV9IXMn0O2JQ/XS9yMeRP2sez7zgU0O2Bmqw4Kv5U4q9w4zb2h0xjwLA93+bfu0km1svUnke1L1JrkrlVLa0drhdck6lps7nBGdG3U9c46k0p/S7LiMIs1AsZInYwg5Kt1HeJx3iOoO4PQmrjxSlzbyHb3mWH1U36RR1/aHj+NZKHhpCvHS2KluuPy6oorrEv0R20kYJYr0QuOqAgb9cVY551a24dFLM4muZwWRAunqTjIH2VHj44pc4twee1E0coCcPj04OVLy4Hqp1IZ39Y+WPKtXDOUeIXkouWYWo2CHxVRsAqr4AeeM1KLknSIpyTpGvlrg11d3X0i7s2uFkIy0j9mqj2L9oAdFq47GwjhXTFGkY8lAA+6ufgVg8MQSSZp2HV3Az7tvCpKrQjpR0Y4UjBqp/THcZnt4+oRC5A9pxv8ABatg1R3pB4mW4jKYnI0BUyp/NG4+dR6t1jo7OmVzIywuogS/ZOhjQ6SkpBB6fa6jc5A3qMnmRsaU0kdTrLZ+dTV7zI5toUWY9oC5kOdzk4UHPkBULNdPJ67FtO/uzgf0rzZPajvgr3My2hBzu6bd5VONwDsSPeKza3JTIBYKww4BPe8cEjpUnZNeZiQNKELKBnXoBJGM5261yQcXlhbTr7qscpnCnfcewUVRttnHKykZVNIB/Oz/ACq7vRdNq4fF+qWU/vH+tVpxHisxkjJdYu1jBCxsCq52GoHONuu9Ofoausw3EZOSsur95QPllT866em8OSjm6ht4+CxKieOcDguFPbQJMVB05Az7g3UfOpasYr0nuee1ezKEvDdWE/bW1rPZr9pXbtFYeROMY6+J9hq3OUuZY76EOmzjZ08VP9PI118xcLe4hMaTNCT9pQDt5HPhVST8BvODSrdIyyxg6WK7agfssp8/MZxUH4H8HPTxv4OXjfBHtJLqHUwL5YKfVniJJ2/1iHep30ScbInNouoxNGXAO+h1wG0+OhuuPA49tO1zbWnFbRJHXUhGoYPeQ+IBHiOmKqzhEdw800PClkSJyFZ3wGXGxzJjug9dO5rGtLtGU4ytDt6SuCOjJxG27s0BBfH2lHifd0PsJ8qbuWeNJd28cyfaG4/NbxFbOFWbrbRxTsJXCBXbGzbYPXzpA5YY8N4nJZN/c3B1xE+B8PwK+8Cn8rv0ZR+GV+5aNFYBrNVLBWKzWDQApekzjRt7Jwp+sm+rXz7wOSPhmoTlfmCy4bBHbSyfXHvy6VLBXbwYjxAwPhUZ6RbszcQSJd1tYmlYe0At+AX51zQPwuGxikuk7ea4Bdihy4Y9d9Q0gHb31By8To5tbc20Wxw3ikM66oZEkXzUg/PyrrJql+A8tQ3L9pwy8kidSC0cmzhc9QV6j35qwufON/Q7J3VvrGARCeuo7avgMt8KdSdWyqns2ys/SBx8Xl72Jl7O3hYrqwSNX2mwOu4wKdOQeBWA+st5pLh48ZYswAzn7IwPxqv+TnjByeHyXkmc6tyvyxpHvJq7uBMTCpMH0Yn/ADfd2/d2pMat2yWPxS1MkRWaKxVzpPE8oVSzHAUEknwAr57uuNTdpI8U0iq0jkKrEbE5zjpvn7qunnq4CWFwScZjKj3nYVWHL3M9yGiGlXXVp0pEmsgDJx0AOPP2+VcXVNNqJ19Omk5HdzPzTdRxJCyIDJEjCZQwO+CevU7YNKyI9wkzu+rsEBGQBks6jGw3zv8AKmm/9I0jocQICz/VF0BXs/nu2fHpvXCnFZLm0vHk7JDAYWQoip3jIR4ddgcVzzpvktDVFcEfBxm7BiWWWYwq6khtWMAg7kjwrmbixTtDFIVLSMdOhCNJOx1EHf2e6uibmq7mXsHkDLIQp7q53I8RXpuLTWbPboYWEbFcmNGJPvI6Zqd/LHa+FZsnknMAuR2YhZxH3khZs/nH6sYFTPohvT9MmUkfWRk7AAEqy+A26Meg8K5LPmyQh1AQr2evAgi3YD7QOBpGevWtXKvMJbiFs8ixJuY8xoEzr2Gce3FVi0pp2Tabg1Rd4rNYFZr1DzzBpB555VsWDT3ErwM59bWxBP7ByPDoMU/1y8QH1bYjEpxshwA3sydqWStCyjaKn9F3HFguntO1EkMhzG+CuW9x8x94q3YYVUYVQoJJwABudydvE1RXO7ukquLA2To2rWudLEdNwNPy3q4uBcaWa0juCQAyAn343Hvz4VPG62I4n6Ml6Q/Szwkvbrcx7S2rBgR10kjPyOD8K4eJ+lVWYpZ28kz+BIP3KuSfjimXljiX0+xzKoDMHjlXGMEZBGD02pm1LYdyU/CiQ5Y4qLq2imH213Hk3Qj55qWqt/RHcNGbqzc96CTI92SD94B+NWRTQdobG7igrBrNcXGLjs4JX/MjZvkpNMM3SK75AgW7veIXDjUrExDy0kkf8oHzqH4vyvNwy6E1vB9LhKnZ01hc9VIX2AYbHiaaPQxb4snc9ZJWPyAH45rh4twfjSzyyQTAxs5ZU1jYZ2GGG23tqFeFHPpWhM5/RtIs3EJZo7cWqrBpeNemstnIGBjbwx4Vx+mW/MlzDbAgBF1HJwNT7DJPkB99N/o74Zcxm5mvF0zTSLn1dwqgbaTjHWqw58uUk4pOZC2hXCnTgthQBtmlltAydrHQ48pWtwiov5WhCjYRp2b4HlqbFWfH065qo+V5uE5HZ2c8zD7TRGTf4bD7qtuE5UHBG3Q7Y+FVx8FMPBsrBrNYNULCR6WLnRbRHut9cp0MMq2AxwR4ikK25pcFpBa2iMi6gVth4931gcgHOM00ekm/t/pkUdyHeNIi2mM4IZmIBPs0g1zLZcIEULlZdNwdI75ypBxhhq2Ga8/Lcsjpo7IaYwVpi8OZwxCtYWJ22zDpwOvXVsK32k6mxubrsIkKzQBEVT2eVJJypO+QxHWpzi3D+EW8jRsk0jquW0l2Cj2kGtnEpLJeFo6RSfR5J86dWGJBYE5OfLpSKL3uSGlOLrSnyQEPOWpkVrK0GXXJEZB9YbjfYj3174zzFi7mUWtqyazjt4VyMDfJ28ifjXNdX/DSo7OC4EmRpZnGM5zk7nxrunnsnvLo3nas2vC9iGxgDByPMY60ltrzIfSk7pk3wi4sJ+wjNtbJNNHqKi2BUdc94MMdKVbyQPNCFt7eFDdBBJCrDOlgNySRjcHp4U2cBt7BMy2/0sqymPIR2GD1AOnwPlUJxq24dHDJHHcXAZMssLKwxLpwpOUGPAVWXlXBOL8Tqy5BWajeXLoy2sEh3LxqSfM4GfvqSr0E7VnG9mFc96uUYBzHt64x3fb3gRXRXLxFVMbB07RcbpgHUPLB61rFfBVfO9hcaGH5USVPGJ2jQkeWE2Pxrn5BtRfWE9kXZHicTRsD0JzjI8V1AnHt86OZX4YmdfDriE+BC9mPxxXL6IrkLxFlTOiSJwAeuxVhnHjtXNfjORVrJHh/5YjX6PBaxxaMq0ojVdePtaicEnrnG9MPo1srq3kuoboHUxWXWPVLMCGwQAM7DIFPooqqx0dEcaTsrN/7NzCMbLdJv79P9U++rMFVp6Tvqr7h848H0/xL/I1ZYNbDloyGzaMml/nyTTw+6P8AqXHzGP50wGl30gf/AE66/wBkaaXDHn5WcXoqTHDYfaXP8bU3EUqejB88Ng9zD+NqY76/jhQvK6xoOrMcCsj5UZDyo3N0r5zgvJDeSOLdLiRpG7joXwdR8AcfE5r6A4ZxeC4BMEqSAbHSc494qglgk+nTLFOtuRI4LtJoAGo+Pj7qlm9CWd8Fo8AveKsoBtLaBR+cWX5KpP34p1t9Wka8asb6c4z7M1V/D+C2qjN3xbtD4qs+kf8ANk068rNZAMtnIj+LYkLn45JIp4MbGxhrBrNa55AoJPQAk/CqFio+brZLy+m13MMHYkRgODlgNyduu5I6+Fd9nYcLFp9HluYGfJJkXY58N/IeWaR5o+3uUdnH9pmLbblNUmBn78e6mLmy3hguTpklSaMLiRwpRvVBAGnqFJPwNeYp7uVI9Bw2UbZyPyfB9jiNufeCPwY1Pcc4fHHw6xgmnWNe0YtIoLj1XIIC7nJI+dVvcgamx3u8e95+3Ht61YHHrmyuLK3i+lBXgVchEaQ50gFSF6HY9T4GsxNS1UjckZbW39ET+QLH1k4lHkHIVoiOm+M6v5V6vbPtr6VzJFajqussutTkZG2e9vnp1rmj4HZ76rqYAdf7M+3vz/31qX49w6KaHtoZe0EKJDN2yOHQFsiXB36Hy6U3dSreNBJ07t/Rz8O4A0bK6X9qdLZCmRtJ8dxkbeyuq/5a7SSaWS6tGM2T/eMAreBGOuPbS1wMyqZzAqOVABYoGOCwAKg5wc7028X4erR2n0m3VJdciSYATtSqEjDDAwxxj20sKlHj/sJXGXI1ejO912YjyGNu7RkjoQDkEHyINN1VH6IuKlJ5Lc7LICyg+DL1Hy/Crcru6eeqCOPNHTNoK4OLLKUxDKkT56umse7Gpfnmu7NJXNHEOEytou3Quuw/vAy/FRVW9iEnSIzj0vGUU6ZbWRf1VQH5SEj76TvR9dO3FomkxrYuDhVUZ0t4IAPuro41wHg5BaC90N1AZXcf8ua4PRvCPynFg6gms6hnBAU779K5m3qX92cjvUv7L3vb6OJdUrrGvmxA/Gixvo5l1ROsi+akEVTHMF/HcSG7vBJJGzslvBGwXuId3LeAJ+e9TnINvCt1FLYzARTIwmt5HBkQgZBA6tv4+VVWS3RdZbdHZ6axiC3f8yX+Wf5VYsR7o9wqu/Tc39kiH+t/6TVhw+qvuH4U0fMzV52bah+bYDJZ3KDq0MgH7pqYrXPHqUqfEEfOmfBRq1Qm+iKYNw1B+Y7j+LV/Oq95l40HX6LcvK5hvZC+NyYskAKWONQ3AHhTl6HJNMd1bnrDOdv4fxU0pekWOOC8uQ0Wp5uzlifwXfv5HiDgj41CT8COdtvGmSXK720N1a3Fk0gincwTRyHJViNS5/7xS3zjZIvFJ1lYohk1FlXUQGAbYZGetSl5LFLLM9kO6sUVzoUEaZI2GsYHQ6Sa1c93kU72t8E1JOhDoT9qM4IyPeKSW6El5Tp4ZNwOHGUnun/WU/cgIX8af+W+Oo7LHBYXEMZ+2YkRB7+8D8gaReXeaipC2fCkLeJUMx+LadviadrS94vJ1gtYQfz3csPgtUg/b+ENB/5Q4ik/0ocY7CzKKe/OezH7J9Y/LbPtFMdkZEiJuHQsMlmVSqge4k1TPO3Mv0u4bQNcSrojyOhyCXHtOMe6s6jJphXuehghqkn6Gzlrl2zuVA7edZAuWxGNAIGSA2Me7Na7XhfbTaYo57hFCnEzqiqSSAXYEkKRuABk/GvKTiSCOIa4mhhJJOpUJ15LP5gLgDxJYCt13PGLWKSKSASRsq3HZ61Y6jjvl2CtjIJ1eRwahixxatnbUm/3JO7fhyB4ryz7CWIkEwlyjYXUMOMHBH5w86h4rB0jUOCBFsD2xWEBsyAOy4wQrKAMjUSN688bv2kjuTqkZDIFBKo4OlFXquWVs5wc6WBNRfFGYEKg+quEicxxyaw+NWW0+YYDYbDbyq1JcItix16jDdX1tLZ2zrarE1wXyxlZFXszjZid8ncavDOc11cryJBMyXQ7OK7iMba2GNQy6hgfV+qYgHxx4YApNS3ER70bEDVgesVx11x6sJv413fSoilv9YZJ2uWYsSXIUR9mB4nOorgAe7FbY0sPg0pjGnAYj20lqbmRYdnljkSIHSMkIAvfIGPLJ8a4eK2ks0MDm6aW1ZjpkkU5iY7aZTnIIbY52HWvLcXngSe2R5FLPqYnusMgeoxY4zjJJJbcbVKcWQwtBHDFoDsRMFlLpKvWQEZAMpXJ3AYtiklii1sjm0STIFeysrq3lhn7bSQ0hCkKN8NpP2l3Pyq9radXUOpBVgCCOhB6VRfMsXZskQXtlEIEcnezoLFlIA8QO7g07+izmEvH9El7rxD6vOxZPj1I/Cp9PLTNxZHPHVFSHu7lZVLKhkI6KpUE+4sQPnSLzDzEcET8ImdfNgjD5rqxUpxLhnEwSYLyMjJwskW/uyv9KX7y54/ECdMMoH5ign5ZBrrkzzZyEDjt/ZSA9lZyW8n+17oPtQr092KkPRnATLcyAf3VrIR722H3Bq5OZOYLuTKXcKKf1oCjD2gnf+VPnoY4Vi2mlYf3z6R7VUY/EkfCoRVzIQVyFdL82sVncCMyRtZPDkdEkLHJz0z99dHopgie+iaJXBit2MpboZCQvdx9nB8fKpk+je6VmhjusWTvkpk5C5zjTjGfDORTlwTllLa5mmQjEqoqqFA0hBg9OuTvVIwle5SOOVpit6YDqNlENy83+Efzqx0GwquOb/r+M2MI3EY1sP4v+kVZAqkfM2UhvJszWDWawacqVtwk/ReOzRdEu01r5Z6/PIenm+4LbzOHlhjkYLpDMoYgb7DPSkz0qWrRG2vk9a3kAbH5pOfx2+Nax6Xrb9DN/B/iqSajaZCLUbUhm5b5OtrJnaFWzJsdTZwvXSPIVEelPgYksCY0AMDdoAoA26NsPYc/CuH/ACvW36Gb+D/FWuX0t2zAg28pBGCDo3HzrHKFUa5QaoRuA8av5MQxXYhVRtqaNAB7yMn4VYHB+XnkYCfi00xP2IZtOfPocke7FVZYxW8lwwKTGIsezjjClyOoX4DyqYk5qgiKpaQm1To8g0mc+YDHpUYySW5DHpvxPYfPSJzB2MYs4GXUy6ZCxyUTGBlifWPtzUbyHBGVK29z2chRHdWjUqveGrDHqSBgDw1UpDinDDu8d27HqxkTJrbHxXhQBAS8AbqBImD47+e9I3Jz1Oj0l1GFQ0pjr6SILeWSBTKY5Srdk6HYNkaQzD7JYY+IPhVdoZLdHhYyNqlDMgxrjKZJLlhjWcZAGdS9etdzcS4ScfV3Yx+un86OL8dinaHszN2dvFsX0sxYk5JIPeOkAD4g9adStu6OrpOojJrHF2eJUjWJQ+gqXbdDsACSRqHeXzAbK7jFQNiVeKKKVezClzHdIuWB06hG2MZIwQepGR7a6eMXhCBNs9kq5GSMOQSA2ACMA4GNgxHhWmx1DdQVbSTg9NBkAkLY/uUCKQSNyCaezuabVm03E0upJr9OzbRkhcllcZ22z3cYwfhXm0vAwaNYgixxEx47pyNLFy25UHY7e7xqXu5sidzqEj6G72gAgINJEajMYBzpPls3WoniE+gbZwrZzhQBnTnZc52Y77DfI8qGbBSo38RkCtgKHR1V9AwsYLaQSqhtyQAFDkHck4rr4dwZXkeQy9lCV1zFMBU32jVR0m206TnA3ydjXC8mtFiYY69kwHQHUQCPacnfJICjamKHmaya2ghvIJZJIRhmQhct6pJwRlsKOu9Y3sR6nN3Ktlq8sdkbWFoVCp2YCg7sB5FvPz9uarrmcS2l2l07l5lcMwHqBGLAIu2fVXBz4mo5eP8ACgMLDdqPIS4Hy1Vrl45wtusN23vlH9ffSZHqS4s8uHUY4yu9mWmtzbcQthIJJEQbkrI0bIR1DaT+NJHFuXrQgmLjLA+AknVwPiCD+NLkPMFnFqNsbuFiPzo2U/tKeor03G+HTx/X2rLNvl7fSoPt05x067U6yalvycmaWN7xZCcUt5jKsJnFySQEKyNIuScDr092K+g+W+GC2tooR/m0AJ8z4n55qiOV+J2trd9s6yyRpvGMLq1ebb42qxP8r1t+hm/g/wAVbicVu2TwuK3ZY2KDVc/5Xrb9BN/B/irRfeluAxuEhlDlSFJ04BxsTv0qryR9y7yR9zZyl/auL3lz1WL6tT/D/wBJ+dWUKTfRZwkwWKs3rzHtGz136Z+G/wAacq2C2DGvDYUUUU5Qj+OcNW4gkhf1ZFK+7bY183TWLRzmF9mWTQf3sff1r6gIqpvTBy6VZbyMeSyY8D9lv5fKo5oWrOfND8wnX9nGLjiAVQFh7QIPL61UGPvrNhYRtPYIVGJQpf8AWzI3X4DFc/D2Jtr2Rty3ZgnzLyav5VLWAxecO9kCN90jVzohsHIN4kLtNjGZURWVFZlDiT1A2wyQBnyqxOLaImCvKysRq/8A89uev+71qruUkJiQLsTd24H7r+dWTzjCzXPdVmwijIBO+TU+oyzxYXKHOx6XZuGGbJpybI5pLuI9Jm+Nrbn+QrS08Z/z8nwtLT+amuL6FJ+jf9015e1cAkowA6kjAHzryvxLqv0r6f8AZ7/4T0X6n9nSzJ/pUw//ABLP/BSjzfZ4kjlWRpBsrsyRw6cNlcdlt1zuR1xTFBEzjUgLjzXcfdWbjhbupVo2IYYPdP8ASmj2h1GpKcdv2Gx9ndLieqEnf7lbX0rOpZu8W317qdtslR5+tkbdfbXqOUd4KD30bKqCoYjvLqJBLAH7IHeIGcAmrD5I5cgW2up5cSOqMF1DZFYEbDzLAiuLg3ItvNw+K4ikeORpOzZtWcq0vZkAHocHqK9tRbVnPPPBNp+mwqXPECS/eZizAsS2Dlx63TKk4HdUlcbHpXFdnXJuAuCfs4O2Mg6TvnSeo93WpS15duZMa4zFA47QEae+gYISoBOnunODTjd+j62/KAto9QVrZu8SSRIMEOcnruMjpRpYd/CPJXdxLrJIGoOc6fJ9hhQOm/dHU4BPjTpw7hKpGimWQEKMjsoGGcb4Lgnr51GctcsTG5YNHqMOr1fEh2jBxnbGg/OnI8GuP0L/ACrzOsz5sclHEv4svLB0ueP+6/5oj0t1H+df/wAvZ/8At11RyIOskvwhsx/6Vc8g0v2ZwHzjSSM58vLPsru/Is/6J/lXH/qutX5X9CLszs73/wCR5edD0eUf+DZ/+zWOIr2dlLcGaXTvHjsLXJ1DHVUBC74Jr3+Rbj9C/wAq5+a7xI+GyWzuUnMikR4OSMqd9umN/hXZ0XUdRkm1lW1ex5/aXR9JixasT3v3sSeK2S/SJlVQqxx5wNuiLn5k5rgNrjsD+lGT/wAR0/BR86muLHNzeHyjx/8ArFR0jACzz0CZP/mJT+FdzSPAZyfRSRKwxiMjPnu2kYqQ5S4Mbu7jhHQnU58kG5/p8RUXO/efB2Zj8d8irp9E/Lf0e37aQYknwRnqqeA+PU/Cmxx1MaEdTHqGMKAoGABge6ttFFdp2hRRRQAVz39oksbxuAyupVgfEEYroooA+b+beBSWM7wkns2OpD4OuTjPtH41JcPuFkvYihBEVqRkeaW7Ej97b4Vb3OPLaXsBjbZxuj+Kt/TwIqiQkllcSJKhDqkiY6eujIGHmN81yThpfwcc46H8Ehyyj9hH2Zw5vIgpPmFP9av9CNTfCqC5cb6u2Ayf7cvTr6g6e2mL0k3UlveaYJHiDxq7BWYAtlhnr1wBR3ixw1MzvVig5MuCkf0mtIEi0+p3j7O02052P2deM+PtAqrfy/df6RL++39a8y8buGBDTSMD1BYkH3g0sOvhGV6SL7Sj+lj16MROLjv/AJjCQDPntnPjnYZ39bwq0TXzjbcVmjGI5XQeSkqPuroj43dkgC4mJPTvnzx500+0I5J2olMPW97JQhFtj3Z2/YRX+T3JbwLHnoFUhm+A7/yqG4LcE8GuJF2SC8WZR46BMkpG/wCrk1D8U41P+TewlR0kklLIzbMyklnbc7rg41e2tl3xl/os8cKoIZB/dkjUdKYYbfaIQtt0+VU1H0ccLcePVP6J/j91JBY8Nk051p2T/qhwrZ+S4qT5Z4usnGJ429cI+nb2xbZ/YUH41z8+X6/k6xTTr7YoNhtgJv8AcaVOI8yCOW3uNDK6zRO7ADcJH2UoPjvldvGtbSYscevHaW+5ZHJcf9ou3Ow1lPf9ZI5P8QpsuWyraSM4OPfjb76pHn/tWuvqldUKagyHCuuSQ3dPkwGT5UoG8l/SSfvt/WleXT6HmdTOUZ7rYaprebtwrELgYaM7tqJ326knf35yNqungYZYIllOZFRQ3vwM181fSpM57R8+eps/PNevpkn6ST99v61TJ1muvCc3fteh9Q6x5iq99L7D6HsFOZ1GfEdzO1VB9Nk/Syfvt/Wmu4tVPBEmKlpTcFS5JJUAkDOT06L8RUnl1JqjXlck1Qu8efNxKfNv5CvHEBhYP9ln5u5r1eToZJjjOod32HI/lmunljgEt7OsSZ0j13OcIv8AXfYVFbukQW7Jn0b8qG8nEjj6iIgt+swwQvu8TV8ooHSuHgnCo7aFIYhhUGPaT4k+ZNSFdkIKKOzHDSgooopygUUUUAFYrNc3EY2aKQIcOUYKfIkHB+eKAN+aWedeUI76PwSVR3JMfc3mppZ4LMYUOSI544jK+GkOCpAKTazglt8EY6bedWPbTakVumoA494zS7SVMmmpqmfPdsJOH3ca3SPphk7TSv2iBgMpIwR0/wDiniS54dxJzPIJlbTgK00CHAOMKvaZ8zvinrmLlyC8j0TLnHqsPWU+w/yqluZOU7rh7F1LGPoJUyNv1seqfurnlDSqatEJw0qmrQ2tyvw/PqTAY6m4t/8AHWpuXOH49Sc+64t/x11A8r8whmWOeZkJOAzNKV97HtRj5VYVpKAHCzxnQAdQdjkf8Y4+NbGGOX5UTjjxy/KvoVjwDh+d1kXf7V1bj+dJj28dxdtFAGgiUEa5G19CV1ZXbGT4dMZq0eLXDyozCSIuuwXWVztscibGKr3ki6gV0EnrLLIZGJ7ujQ+U95fcZ9lEscU9kj1uzMMIuWSMd1wafyDJcv8A2iUF4sph5WwmnbA0gYG2dh0NaI+A6pGWTuovqlWdS22onLA4ABG5B6jA64bhb2TQSyWt48szRgiMsoLDGnGCM6tIx5kiuCOXtA+CCWHUZ3wxJB+DKcHxHwocaPWjku9Ko03bpNGIC5MceNC65QVPhpYyMMgH83HUYqIn5fwuQxbr1dgRhSST1XI0779ApzjriG3OpcIcg7tnqD0GKmr2NiI3QkGJwxbJ2BAjYk+W+Dj80+VLd8l5Q7ulHgXeLRTrHgsXEYEYHahigG4205xuPHxqa5SexEJS/gLXCnOQ+NaHo27gZDZGB7Knb2wgYokk4iaCBGK7ESyHvkknc5VVyem9LXE5Ipb8dno7NEzg4Awei7sN9TdM+BreDh6rRlwvbhX8f4xjVeEn1bRz/wCMo/8AUoay4celoQP/ALmL8GeuZFJ9XSPdIB+F1XPdccMDYct7xI7fcJ6Gz53Ub5uH8NH+Yk9wu7b/AB1ycS5jtVs5bKKGZVbddUsbqrZDZyuc7+2oDifH5ZjuxUeQZ8H3gsaYeTvR5NdFZJsww9d9ncewHoPaaVNydRRibeyRA8sctzX0uiIYUevIc6VHv8T7Kvnl3gcNlCI4wB+cxxl28yfOu3hXC4reMRwoEUeA/E+Z9taeJGCRlhk0GT+9RW65U7MB7DV4QUEXhjUN/UkgaKrnQroYmMsfEY22Idsu2chxvgxHx8ANvKrEhBwM9cb++qJ2UjKz3RRRWjBRRRQAVjFZooAguZOCC4CMMFom1BGJ0SexwPuO+DS/dXVx2yuy6bmQMltBnKxJ0eeTScH/APgG5p8xXJxHh6yo6klS6lNa4DAHrg+FK0JKN8EXy/x/tgwcbIxUTAYilwcEqSdt9sH4E1JS3kZk7A7uyFtJU4K5wd8Y6+FLfMUUcBgEgKWVuhchVLAsuNCtjoB62/UipXgd3ILdri5bTqzJpOMRJ4DI6nSMn2k0J+jFUnwLHM/ovhmy9sewc9V3KH4dV+Hyqu77hvEOHEg9pGpPrISUb4j+eDX0BY3QljSQAgOoYAjBwRnceBrY6AggjIPUUksUXwZLDF8FDcE5yIlBuC+gfmNIWJ8smXGD7qh762idp5redEDMXEMylWzu3cYEg75ABOd6ufjPo9sp8nsuzc/ajOn5jp91KHEPRC43huFPsdSD8wf5VNwmtuTcOTL08rgVxBzEGQoYQ2cfZJwfMZeuy24jIWysbb4LDQ2/XByHyDkrgjff35l730Z3y5+pWT9ll/BsVHS8o3q9bR9vJFP4ZpN16Ho/izfmizuk4+dJ+omUn87ptkeEYbocet5Vw/l2VVICsuo949mRgeGBqwQCVOPH4mtJ5Vu/9El/4X/xW2Hkq9bGLN/iqD8SK1v4BdqRS8rOBOPPIREMeqBl/ABR4knYge7evadnEgMUsrSt65KhRnyDB849mPlTJYejG+brHHED5sv4LmmThnoh6Ge4J/VRcfxE/wAqNEnwjk6nrMnULSlUSu7jjUjY0kx7YOln39veYnPuqT4ByTeXZDLHoQ79pJsD7h1NXJwXkmztsGOEFh9p8sfv6UxAU6w+5yxwPliZyt6O7e1w7jtpR9phsP2V6fE05YxUNd8WSK4PaXCqhVVEen1WJ9ZnHTOQMHAqM4vf3EiTWzRBZWTXHofIlQMA6gkAq+nb/eFVWmPBVaYqkSc/HA50WzRSyjJKs5XIHUghTnfbyFKDOZSgctGJJW+jyk6mtrkMQ0LH7UbEHB6Hp5VsM0kxXWJIniBZAoRDCc4ADHIEejqX2O2N6mORuFERCSYmRg7mMnppLZ1gbd5sk6iM4Ph0rPMyabmyb4TwvQTJK3aTuAGfGNh9lR4IN9vbk1KVgVmnougooorTQooooAKKKKACiiigDxJGGBBGQeoPQ1A3/LIcCNJWSAsC8PVWUHOlSd0BOMgbY8KYaKyjHFMrdbKSKad7qDtlDyNrKsSIgrMpWTOFxsmgAHx9tb+Bcaultnnd1aOKUJoIyShKerJ1Z11adxuVIp/dAQQRkHqD41H3XBonEalAFiYOqLsuodCVGxwd/fS6a4J93XBmHiyM8y9BBjWxxpGV1Yz7Bgn317seKRTAmNwwHX2Z6HB8D4Glu/4JcrDcRRhJBcys7NqKthiMrgjBwgCjcdK3NYyzTlljeBBavDlsZLMV04Ck7KA2/wCtW2zdUjovOaAsbTJC0kQIUPkLrJIUCMHdsnbJwKleE8SWdCwVkKsVZHwGVh1BwSPiCRSw3G4o7OKKSNAy6IZI5DpWMgY1NkeptkMPMV6seKLmx7JRDHLLPrUeq+iOTcMRuC2GB8QKL35MU9+RyxWagOXeIPLavIzZOuYK23RXYL8MCuvli6aS1gdzlmjUk+ZxufnW2OpJm7jPERBEzkFjkBVHVmY4VR7ztUVfT3cMLTs0baBreIIfVG7BX1ZLAeOMHHQV3cyWDyxDs8a43WRQehKHOk+/cUvXct5NI6rHNFugTITstO3aa+pPj09mPGsbFk9ycuePgMqxqHZkEhLMERUPQs2D18AAc4NRF7xyXsjdIShgk7Oa3OGVu8AdLYB1YYMpGx2GK1pySWSDXJpeBezxgOjopYJqVvEKam+G8sW8ITSmSgXdiTkqMBiM4LAeOM1m7MWpis3Cr1pJbcoRC7kmQGMrKHcl9eTrBEZAAHQr5U2cL4KY2V5JWmdE7NSwA0qcE7DqxwMk+VS4FFao0MoJEUeXbcyNKUJZyGYFmKkgYB0E6c4HlUoq16ophkkgooooNCiiigAooooAKKKKACiiigAooooAKKKKAMYoxRRQBons439dFb9pQfxFebiwjcBXRXUdAygge4EUUUGUcw4DbeEEQ/3F/pXdbwKihUAVVGAAMAD2CiigKRtrGKKKDTNFFFABRRRQAUUUUAFFFFABRRR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TNCMCHS.MDIndia\Desktop\image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57" y="160337"/>
            <a:ext cx="1295400" cy="10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1139758" y="3200400"/>
            <a:ext cx="6596195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cap="all" spc="3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</a:rPr>
              <a:t>DMs Hospitals nodal officer  review</a:t>
            </a:r>
          </a:p>
          <a:p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</a:rPr>
              <a:t>11</a:t>
            </a:r>
            <a:r>
              <a:rPr lang="en-US" sz="2800" b="1" i="1" baseline="30000" dirty="0" smtClean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</a:rPr>
              <a:t> Jan to 10</a:t>
            </a:r>
            <a:r>
              <a:rPr lang="en-US" sz="2800" b="1" i="1" baseline="30000" dirty="0" smtClean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</a:rPr>
              <a:t> JUNE 2016&amp;17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2175164"/>
            <a:ext cx="7199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70C0"/>
                </a:solidFill>
              </a:rPr>
              <a:t>TNHSP - Review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9171" y="4807857"/>
            <a:ext cx="213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Date: 20.06.2017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600" y="4826000"/>
            <a:ext cx="280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Venue: DMS -Chennai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1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642173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Mettupalayam,Coimbatore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868585"/>
              </p:ext>
            </p:extLst>
          </p:nvPr>
        </p:nvGraphicFramePr>
        <p:xfrm>
          <a:off x="457200" y="685794"/>
          <a:ext cx="8229600" cy="5943605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425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TN0642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TN0871: Appendicular Perforation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CM0500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TN0402: Acute Pancreatitis/Acute Hepatitis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5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CM0487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5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TN0869: Ventral and Scar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CM0982 : OP /ANY POISIONING - CONSERVATIVE MANAGEMENT OR WITHOUT VENTILATORY SUPPORT (ONLY WITH FIR 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TN0867: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 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5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TN0889: Operation for Acute Intestinal Obstrucion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CM0222 A : PRETERM BABY HYPERBILIRBINEMIA / EXCHANGE TRANSFUSION / WITH OR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5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99475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Tiruthani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Thiruvallur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678741"/>
              </p:ext>
            </p:extLst>
          </p:nvPr>
        </p:nvGraphicFramePr>
        <p:xfrm>
          <a:off x="228599" y="609599"/>
          <a:ext cx="8610600" cy="6096000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69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6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8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8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CM0982 : OP /ANY POISIONING - CONSERVATIVE MANAGEMENT OR WITHOUT VENTILATORY SUPPORT (ONLY WITH FIR 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21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6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TN0375: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ST0001: For SPOKE - Acute MI Conservative Management Without Angiogram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CM0158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CM0924 : APPENDICULAR PERFORATION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TN0594 : Amniotic Membrane Graft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8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CM0221 A : PRETERM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913694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Head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Hospital,Tiruvallur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- 370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2077370"/>
              </p:ext>
            </p:extLst>
          </p:nvPr>
        </p:nvGraphicFramePr>
        <p:xfrm>
          <a:off x="304800" y="4388616"/>
          <a:ext cx="8458200" cy="2240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61148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Head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Hospital,Tiruvallur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073485"/>
              </p:ext>
            </p:extLst>
          </p:nvPr>
        </p:nvGraphicFramePr>
        <p:xfrm>
          <a:off x="228600" y="533401"/>
          <a:ext cx="8610600" cy="6319071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45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3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54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TN0702: Maintenance </a:t>
                      </a:r>
                      <a:r>
                        <a:rPr lang="en-US" sz="12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Haemodialysis</a:t>
                      </a: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54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62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54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3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08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CM0219 A : TERM BABY HYPERBILIRUBINEMIA - EXCHANGE TRANSFUSION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08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TN0375: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CM0233 : SEVERE BRONCHIOLITIS/SEVERE BRONCHO PNEUMONIA / 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54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TN0387: Preterm Baby/ Hyaline Membrane Disease Clinical/Culture Positive Sepsis/Hyperbilirubinemia Mechanical Ventilation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980612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Tiruthani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Stemi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Thiruvallur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229641"/>
              </p:ext>
            </p:extLst>
          </p:nvPr>
        </p:nvGraphicFramePr>
        <p:xfrm>
          <a:off x="228599" y="609600"/>
          <a:ext cx="8610601" cy="1408458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237506"/>
              </p:ext>
            </p:extLst>
          </p:nvPr>
        </p:nvGraphicFramePr>
        <p:xfrm>
          <a:off x="228600" y="2482051"/>
          <a:ext cx="8610600" cy="125490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- 129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400114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err="1" smtClean="0">
                <a:solidFill>
                  <a:srgbClr val="FF0000"/>
                </a:solidFill>
              </a:rPr>
              <a:t>Emp</a:t>
            </a:r>
            <a:r>
              <a:rPr lang="en-IN" sz="2400" b="1" dirty="0" smtClean="0">
                <a:solidFill>
                  <a:srgbClr val="FF0000"/>
                </a:solidFill>
              </a:rPr>
              <a:t> Date – 20-Mar-17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323967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Poonamallee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Tiruvallur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229641"/>
              </p:ext>
            </p:extLst>
          </p:nvPr>
        </p:nvGraphicFramePr>
        <p:xfrm>
          <a:off x="228599" y="609600"/>
          <a:ext cx="8610601" cy="1408458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237506"/>
              </p:ext>
            </p:extLst>
          </p:nvPr>
        </p:nvGraphicFramePr>
        <p:xfrm>
          <a:off x="228600" y="2482051"/>
          <a:ext cx="8610600" cy="125490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- 32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400114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err="1" smtClean="0">
                <a:solidFill>
                  <a:srgbClr val="FF0000"/>
                </a:solidFill>
              </a:rPr>
              <a:t>Emp</a:t>
            </a:r>
            <a:r>
              <a:rPr lang="en-IN" sz="2400" b="1" dirty="0" smtClean="0">
                <a:solidFill>
                  <a:srgbClr val="FF0000"/>
                </a:solidFill>
              </a:rPr>
              <a:t> Date – 05-Apr-17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803322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Avadi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Tiruvallur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229641"/>
              </p:ext>
            </p:extLst>
          </p:nvPr>
        </p:nvGraphicFramePr>
        <p:xfrm>
          <a:off x="228599" y="609600"/>
          <a:ext cx="8610601" cy="1408458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237506"/>
              </p:ext>
            </p:extLst>
          </p:nvPr>
        </p:nvGraphicFramePr>
        <p:xfrm>
          <a:off x="228600" y="2482051"/>
          <a:ext cx="8610600" cy="125490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- 50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400114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err="1" smtClean="0">
                <a:solidFill>
                  <a:srgbClr val="FF0000"/>
                </a:solidFill>
              </a:rPr>
              <a:t>Emp</a:t>
            </a:r>
            <a:r>
              <a:rPr lang="en-IN" sz="2400" b="1" dirty="0" smtClean="0">
                <a:solidFill>
                  <a:srgbClr val="FF0000"/>
                </a:solidFill>
              </a:rPr>
              <a:t> Date – 20-Apr-17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089418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Hospital, Madhavaram, Tiruvallur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229641"/>
              </p:ext>
            </p:extLst>
          </p:nvPr>
        </p:nvGraphicFramePr>
        <p:xfrm>
          <a:off x="228599" y="609600"/>
          <a:ext cx="8610601" cy="1408458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237506"/>
              </p:ext>
            </p:extLst>
          </p:nvPr>
        </p:nvGraphicFramePr>
        <p:xfrm>
          <a:off x="228600" y="2482051"/>
          <a:ext cx="8610600" cy="125490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- 60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400114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err="1" smtClean="0">
                <a:solidFill>
                  <a:srgbClr val="FF0000"/>
                </a:solidFill>
              </a:rPr>
              <a:t>Emp</a:t>
            </a:r>
            <a:r>
              <a:rPr lang="en-IN" sz="2400" b="1" dirty="0" smtClean="0">
                <a:solidFill>
                  <a:srgbClr val="FF0000"/>
                </a:solidFill>
              </a:rPr>
              <a:t> Date – 20-Apr-17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842813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Thiruvotriyur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Thiruvallur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116824"/>
              </p:ext>
            </p:extLst>
          </p:nvPr>
        </p:nvGraphicFramePr>
        <p:xfrm>
          <a:off x="228599" y="609600"/>
          <a:ext cx="8610601" cy="1408458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965143"/>
              </p:ext>
            </p:extLst>
          </p:nvPr>
        </p:nvGraphicFramePr>
        <p:xfrm>
          <a:off x="228600" y="2482051"/>
          <a:ext cx="8610600" cy="125490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- 50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00114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err="1" smtClean="0">
                <a:solidFill>
                  <a:srgbClr val="FF0000"/>
                </a:solidFill>
              </a:rPr>
              <a:t>Emp</a:t>
            </a:r>
            <a:r>
              <a:rPr lang="en-IN" sz="2400" b="1" dirty="0" smtClean="0">
                <a:solidFill>
                  <a:srgbClr val="FF0000"/>
                </a:solidFill>
              </a:rPr>
              <a:t> Date – 15-May-17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3171" y="2761564"/>
            <a:ext cx="4876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TIRUPUR</a:t>
            </a:r>
          </a:p>
        </p:txBody>
      </p:sp>
    </p:spTree>
    <p:extLst>
      <p:ext uri="{BB962C8B-B14F-4D97-AF65-F5344CB8AC3E}">
        <p14:creationId xmlns:p14="http://schemas.microsoft.com/office/powerpoint/2010/main" val="40467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024237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Palladam, Tirupur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- 91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259090"/>
              </p:ext>
            </p:extLst>
          </p:nvPr>
        </p:nvGraphicFramePr>
        <p:xfrm>
          <a:off x="457199" y="685800"/>
          <a:ext cx="8204202" cy="1295400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1"/>
                <a:gridCol w="903312"/>
                <a:gridCol w="977703"/>
                <a:gridCol w="998957"/>
                <a:gridCol w="1052093"/>
              </a:tblGrid>
              <a:tr h="296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852631"/>
              </p:ext>
            </p:extLst>
          </p:nvPr>
        </p:nvGraphicFramePr>
        <p:xfrm>
          <a:off x="457201" y="2286000"/>
          <a:ext cx="8204199" cy="1371599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0"/>
                <a:gridCol w="1233096"/>
                <a:gridCol w="1109787"/>
                <a:gridCol w="1750997"/>
                <a:gridCol w="949483"/>
              </a:tblGrid>
              <a:tr h="3135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343447"/>
              </p:ext>
            </p:extLst>
          </p:nvPr>
        </p:nvGraphicFramePr>
        <p:xfrm>
          <a:off x="457200" y="4462806"/>
          <a:ext cx="8204200" cy="2201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415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176310"/>
              </p:ext>
            </p:extLst>
          </p:nvPr>
        </p:nvGraphicFramePr>
        <p:xfrm>
          <a:off x="2019300" y="152400"/>
          <a:ext cx="5524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245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Dist. Head Quarters Hospital ,Coimbatore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- 236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463342"/>
              </p:ext>
            </p:extLst>
          </p:nvPr>
        </p:nvGraphicFramePr>
        <p:xfrm>
          <a:off x="457199" y="547912"/>
          <a:ext cx="8204200" cy="1433286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0"/>
                <a:gridCol w="903312"/>
                <a:gridCol w="977703"/>
                <a:gridCol w="998956"/>
                <a:gridCol w="1052093"/>
              </a:tblGrid>
              <a:tr h="33075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43.30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446556"/>
              </p:ext>
            </p:extLst>
          </p:nvPr>
        </p:nvGraphicFramePr>
        <p:xfrm>
          <a:off x="458810" y="2285998"/>
          <a:ext cx="8175409" cy="1433286"/>
        </p:xfrm>
        <a:graphic>
          <a:graphicData uri="http://schemas.openxmlformats.org/drawingml/2006/table">
            <a:tbl>
              <a:tblPr/>
              <a:tblGrid>
                <a:gridCol w="999398"/>
                <a:gridCol w="995303"/>
                <a:gridCol w="1155043"/>
                <a:gridCol w="1228770"/>
                <a:gridCol w="1105891"/>
                <a:gridCol w="1744853"/>
                <a:gridCol w="946151"/>
              </a:tblGrid>
              <a:tr h="33075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484402"/>
              </p:ext>
            </p:extLst>
          </p:nvPr>
        </p:nvGraphicFramePr>
        <p:xfrm>
          <a:off x="457200" y="4370473"/>
          <a:ext cx="8204200" cy="2193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00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165240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Palladam, Tirupur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914644"/>
              </p:ext>
            </p:extLst>
          </p:nvPr>
        </p:nvGraphicFramePr>
        <p:xfrm>
          <a:off x="457199" y="685800"/>
          <a:ext cx="8216901" cy="5943599"/>
        </p:xfrm>
        <a:graphic>
          <a:graphicData uri="http://schemas.openxmlformats.org/drawingml/2006/table">
            <a:tbl>
              <a:tblPr/>
              <a:tblGrid>
                <a:gridCol w="678849"/>
                <a:gridCol w="3111391"/>
                <a:gridCol w="678849"/>
                <a:gridCol w="3068963"/>
                <a:gridCol w="678849"/>
              </a:tblGrid>
              <a:tr h="4049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7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2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TN0311: Flap Surgeries A) Cutaneous Flap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TN0692 : Refractory Cardiac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2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TN0870: Lap. Appendicectomy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 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6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TN0863: Femoral Hernia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TN0642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6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TN0323: Open Reduction &amp; Internal Fixation of Fingers &amp; Toes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CM0491 : CONGESTIVE CARDIAC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7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TN0867: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CM0233 : SEVERE BRONCHIOLITIS/SEVERE BRONCHO PNEUMONIA / 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2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CM0516B : ISCHEMIC STROKE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833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TN0159: Total Abdominal Hysterectomy(TAH) + Bilateral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Salpingo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Ophorectomy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(BSO) + Bilateral Pelvic Lymph Node Dissection (BPLND) +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Omentectomy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CM0500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7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TN0110: Lumpectomy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CM0820-III : AMPUTATION OF ANY SITE / ANY CAUSE WITHOUT PROSTHESIS (fingers, toes and small joints)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6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TN0973: Cholecystectomy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TN0661 : Bronchiectasis with Repeated Hospitalisation &gt; 6 Per 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72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695837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Hospital,Dharapuram,Tirupur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7028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- 150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318662"/>
              </p:ext>
            </p:extLst>
          </p:nvPr>
        </p:nvGraphicFramePr>
        <p:xfrm>
          <a:off x="457199" y="685800"/>
          <a:ext cx="8204202" cy="1295400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1"/>
                <a:gridCol w="903312"/>
                <a:gridCol w="977703"/>
                <a:gridCol w="998957"/>
                <a:gridCol w="1052093"/>
              </a:tblGrid>
              <a:tr h="296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889192"/>
              </p:ext>
            </p:extLst>
          </p:nvPr>
        </p:nvGraphicFramePr>
        <p:xfrm>
          <a:off x="457201" y="2286002"/>
          <a:ext cx="8204199" cy="1371599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0"/>
                <a:gridCol w="1233096"/>
                <a:gridCol w="1109787"/>
                <a:gridCol w="1750997"/>
                <a:gridCol w="949483"/>
              </a:tblGrid>
              <a:tr h="3135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873531"/>
              </p:ext>
            </p:extLst>
          </p:nvPr>
        </p:nvGraphicFramePr>
        <p:xfrm>
          <a:off x="457200" y="4462806"/>
          <a:ext cx="8258628" cy="216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87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340677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Hospital,Dharapuram,Tirupur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015796"/>
              </p:ext>
            </p:extLst>
          </p:nvPr>
        </p:nvGraphicFramePr>
        <p:xfrm>
          <a:off x="457200" y="685801"/>
          <a:ext cx="8229600" cy="5943598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4661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90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CM0982 : OP /ANY POISIONING - CONSERVATIVE MANAGEMENT OR WITHOUT VENTILATORY SUPPORT (ONLY WITH FIR 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0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TN0862: Epigastric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0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TN0867: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0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CM0623-I : ABDOMINAL HYSTERECTOMY FOR BENIGN / MALIGNANT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0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TN0869: Ventral and Scar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0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Hyperbilirubinemia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CM0217 : TERM/PRETERM NEONATAL CHOLESTASIS WITH OR WITHOUT SEPSIS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0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CM0487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29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TN0375 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0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CM0921D : EPIGASTRIC HERNIA/UMBILICAL HERNIA - WITH MESH - OPEN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29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 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45863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Hospital,Udumalapet,Tirupur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72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- 196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868510"/>
              </p:ext>
            </p:extLst>
          </p:nvPr>
        </p:nvGraphicFramePr>
        <p:xfrm>
          <a:off x="457199" y="685800"/>
          <a:ext cx="8204202" cy="1371599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1"/>
                <a:gridCol w="903312"/>
                <a:gridCol w="977703"/>
                <a:gridCol w="998957"/>
                <a:gridCol w="1052093"/>
              </a:tblGrid>
              <a:tr h="3135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00853"/>
              </p:ext>
            </p:extLst>
          </p:nvPr>
        </p:nvGraphicFramePr>
        <p:xfrm>
          <a:off x="457201" y="2362200"/>
          <a:ext cx="8204199" cy="1371599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0"/>
                <a:gridCol w="1233096"/>
                <a:gridCol w="1109787"/>
                <a:gridCol w="1750997"/>
                <a:gridCol w="949483"/>
              </a:tblGrid>
              <a:tr h="3135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6692305"/>
              </p:ext>
            </p:extLst>
          </p:nvPr>
        </p:nvGraphicFramePr>
        <p:xfrm>
          <a:off x="457200" y="4399502"/>
          <a:ext cx="8178800" cy="2092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79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949544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Hospital,Udumalapet,Tirupur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833026"/>
              </p:ext>
            </p:extLst>
          </p:nvPr>
        </p:nvGraphicFramePr>
        <p:xfrm>
          <a:off x="457200" y="685802"/>
          <a:ext cx="8229600" cy="5943601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4109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CM0487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TN0571: Mastoidectomy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CM0623-I : ABDOMINAL HYSTERECTOMY FOR BENIGN / MALIGNANT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TN0869: Ventral and Scar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CM0923 : LAP. APPENDICECTOMY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TN0636: Vaginal Hysterectomy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TN0670 : Acute Pancreatitis (Mild)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TN0973: Cholecystectomy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 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474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TN0868: Ventral and Scar Hernia without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TN0850: Parotidectomy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CM0500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66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861499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Hospital,Tirupur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- 530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44747"/>
              </p:ext>
            </p:extLst>
          </p:nvPr>
        </p:nvGraphicFramePr>
        <p:xfrm>
          <a:off x="457200" y="685800"/>
          <a:ext cx="8204199" cy="1295400"/>
        </p:xfrm>
        <a:graphic>
          <a:graphicData uri="http://schemas.openxmlformats.org/drawingml/2006/table">
            <a:tbl>
              <a:tblPr/>
              <a:tblGrid>
                <a:gridCol w="1190245"/>
                <a:gridCol w="1190245"/>
                <a:gridCol w="828922"/>
                <a:gridCol w="1062722"/>
                <a:gridCol w="903312"/>
                <a:gridCol w="977703"/>
                <a:gridCol w="998957"/>
                <a:gridCol w="1052093"/>
              </a:tblGrid>
              <a:tr h="296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629476"/>
              </p:ext>
            </p:extLst>
          </p:nvPr>
        </p:nvGraphicFramePr>
        <p:xfrm>
          <a:off x="457198" y="2286000"/>
          <a:ext cx="8204199" cy="1371599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0"/>
                <a:gridCol w="1233096"/>
                <a:gridCol w="1109787"/>
                <a:gridCol w="1750997"/>
                <a:gridCol w="949483"/>
              </a:tblGrid>
              <a:tr h="3135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6599289"/>
              </p:ext>
            </p:extLst>
          </p:nvPr>
        </p:nvGraphicFramePr>
        <p:xfrm>
          <a:off x="533400" y="4462806"/>
          <a:ext cx="8128000" cy="216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287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032683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Hospital,Tirupur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421036"/>
              </p:ext>
            </p:extLst>
          </p:nvPr>
        </p:nvGraphicFramePr>
        <p:xfrm>
          <a:off x="457200" y="685799"/>
          <a:ext cx="8229600" cy="5943600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4109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TN0870: Lap. Appendicectomy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CM0487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8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TN0974: Lap.Cholecystectomy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Hyperbilirubinemia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CM0623-I : ABDOMINAL HYSTERECTOMY FOR BENIGN / MALIGNANT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8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CM0982 : OP /ANY POISIONING - CONSERVATIVE MANAGEMENT OR WITHOUT VENTILATORY SUPPORT (ONLY WITH FIR 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8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TN0869: Ventral and Scar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84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TN0858: Total Thyroidectomy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TN0870 : Lap. Appendicectomy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4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761565"/>
            <a:ext cx="5486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TIRUVANNAMALAI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604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733266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Arani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Tiruvannmalai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- 127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45277"/>
              </p:ext>
            </p:extLst>
          </p:nvPr>
        </p:nvGraphicFramePr>
        <p:xfrm>
          <a:off x="228600" y="4462806"/>
          <a:ext cx="8534400" cy="216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43194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Arani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Tiruvannmalai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307461"/>
              </p:ext>
            </p:extLst>
          </p:nvPr>
        </p:nvGraphicFramePr>
        <p:xfrm>
          <a:off x="228599" y="609599"/>
          <a:ext cx="8610600" cy="6127509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429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12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TN0594: Amniotic Membrane Graft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CM0440 : AMNIOTIC MEMBRANE GRAFT / AUTOGRAFT ( FOR PTERYGIUM)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12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TN0617: Rupture Uterus with Tubectomy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1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TN0594 : Amniotic Membrane Graft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16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TN0280 : Upto-50%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83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CM0158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1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TN0586: Endoscopic DCR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CM0227 A : PRETERM BABY RDS WITHOUT SURFACTANT WITH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1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TN0375: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34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TN0106: Salpingo Oophorectomy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34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12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725234"/>
              </p:ext>
            </p:extLst>
          </p:nvPr>
        </p:nvGraphicFramePr>
        <p:xfrm>
          <a:off x="2019300" y="152400"/>
          <a:ext cx="54483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83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Dist. Head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Hospital,Coimbatore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021159"/>
              </p:ext>
            </p:extLst>
          </p:nvPr>
        </p:nvGraphicFramePr>
        <p:xfrm>
          <a:off x="457200" y="685801"/>
          <a:ext cx="8229600" cy="5943598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4414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5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ST0001: For SPOKE - Acute MI Conservative Management Without Angiogram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4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5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TN0870: Lap. Appendicectomy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5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TN0692: Refractory Cardiac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 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FP0113-a : Thalassemia Major requiring Chelation (Next 3 Qtrs)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CM0516B : ISCHEMIC STROKE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72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TN0869: Ventral and Scar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CM0220 A : TERM BABY PERSISTENT PULMONARY HYPERTENSION / MECONIUM ASPIRATION SYNDROME / PERINATAL ASPHYXIA /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ST0001: For SPOKE - Acute MI Conservative Management Without Angiogram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7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898894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Cheyyar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Tiruvannmalai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- 126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744236"/>
              </p:ext>
            </p:extLst>
          </p:nvPr>
        </p:nvGraphicFramePr>
        <p:xfrm>
          <a:off x="381000" y="4462806"/>
          <a:ext cx="8280400" cy="216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897783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Cheyyar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Tiruvannmalai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446475"/>
              </p:ext>
            </p:extLst>
          </p:nvPr>
        </p:nvGraphicFramePr>
        <p:xfrm>
          <a:off x="228599" y="609599"/>
          <a:ext cx="8610600" cy="6172201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713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9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TN0594: Amniotic Membrane Graft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8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CM0440 : AMNIOTIC MEMBRANE GRAFT / AUTOGRAFT ( FOR PTERYGIUM)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9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6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6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TN0375: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9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TN0617: Rupture Uterus with Tubectomy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9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28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6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8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TN0869 : Ventral and Scar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017193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Vandavasi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Thiruvannamalai,TN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- 78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784254"/>
              </p:ext>
            </p:extLst>
          </p:nvPr>
        </p:nvGraphicFramePr>
        <p:xfrm>
          <a:off x="381000" y="4499092"/>
          <a:ext cx="8382000" cy="2206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267898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Vandavasi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Thiruvannamalai,TN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9133"/>
              </p:ext>
            </p:extLst>
          </p:nvPr>
        </p:nvGraphicFramePr>
        <p:xfrm>
          <a:off x="228599" y="609599"/>
          <a:ext cx="8610600" cy="6175764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48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CM0158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CM0440 : AMNIOTIC MEMBRANE GRAFT / AUTOGRAFT ( FOR PTERYGIUM)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1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TN0594 : Amniotic Membrane Graft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 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CM0419 : ENDOSCOPIC SINUS SURGERY-CHRONIC RHINO SINUSITIS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TN0573 : Tympanoplasty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3171" y="2761564"/>
            <a:ext cx="4876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VELLORE</a:t>
            </a:r>
          </a:p>
        </p:txBody>
      </p:sp>
    </p:spTree>
    <p:extLst>
      <p:ext uri="{BB962C8B-B14F-4D97-AF65-F5344CB8AC3E}">
        <p14:creationId xmlns:p14="http://schemas.microsoft.com/office/powerpoint/2010/main" val="128867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920107"/>
              </p:ext>
            </p:extLst>
          </p:nvPr>
        </p:nvGraphicFramePr>
        <p:xfrm>
          <a:off x="2019300" y="152400"/>
          <a:ext cx="58293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93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Government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Hospital,Pernambut,Vellore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926275"/>
              </p:ext>
            </p:extLst>
          </p:nvPr>
        </p:nvGraphicFramePr>
        <p:xfrm>
          <a:off x="457199" y="685800"/>
          <a:ext cx="8229602" cy="1295400"/>
        </p:xfrm>
        <a:graphic>
          <a:graphicData uri="http://schemas.openxmlformats.org/drawingml/2006/table">
            <a:tbl>
              <a:tblPr/>
              <a:tblGrid>
                <a:gridCol w="1193932"/>
                <a:gridCol w="1193932"/>
                <a:gridCol w="831489"/>
                <a:gridCol w="1066011"/>
                <a:gridCol w="906108"/>
                <a:gridCol w="980730"/>
                <a:gridCol w="1002049"/>
                <a:gridCol w="1055351"/>
              </a:tblGrid>
              <a:tr h="296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199084"/>
              </p:ext>
            </p:extLst>
          </p:nvPr>
        </p:nvGraphicFramePr>
        <p:xfrm>
          <a:off x="457201" y="2432504"/>
          <a:ext cx="8229597" cy="1301296"/>
        </p:xfrm>
        <a:graphic>
          <a:graphicData uri="http://schemas.openxmlformats.org/drawingml/2006/table">
            <a:tbl>
              <a:tblPr/>
              <a:tblGrid>
                <a:gridCol w="1006023"/>
                <a:gridCol w="1001900"/>
                <a:gridCol w="1162698"/>
                <a:gridCol w="1236913"/>
                <a:gridCol w="1113223"/>
                <a:gridCol w="1756418"/>
                <a:gridCol w="952422"/>
              </a:tblGrid>
              <a:tr h="29743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8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4729452"/>
              </p:ext>
            </p:extLst>
          </p:nvPr>
        </p:nvGraphicFramePr>
        <p:xfrm>
          <a:off x="457200" y="4370473"/>
          <a:ext cx="8204200" cy="217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- 30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100307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Government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Hospital,Pernambut,Vellore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208200"/>
              </p:ext>
            </p:extLst>
          </p:nvPr>
        </p:nvGraphicFramePr>
        <p:xfrm>
          <a:off x="533400" y="762000"/>
          <a:ext cx="7804150" cy="5867397"/>
        </p:xfrm>
        <a:graphic>
          <a:graphicData uri="http://schemas.openxmlformats.org/drawingml/2006/table">
            <a:tbl>
              <a:tblPr/>
              <a:tblGrid>
                <a:gridCol w="644749"/>
                <a:gridCol w="2955100"/>
                <a:gridCol w="644749"/>
                <a:gridCol w="2914803"/>
                <a:gridCol w="644749"/>
              </a:tblGrid>
              <a:tr h="6017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98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TN0375: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07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TN0642: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961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Broncho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CM0419 : ENDOSCOPIC SINUS SURGERY-CHRONIC RHINO SINUSITIS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98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TN0869 : Ventral and Scar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98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TN0867 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98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98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98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98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98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79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652597"/>
              </p:ext>
            </p:extLst>
          </p:nvPr>
        </p:nvGraphicFramePr>
        <p:xfrm>
          <a:off x="2019300" y="152400"/>
          <a:ext cx="58293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93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Ambur,Vellore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76309"/>
              </p:ext>
            </p:extLst>
          </p:nvPr>
        </p:nvGraphicFramePr>
        <p:xfrm>
          <a:off x="457199" y="685800"/>
          <a:ext cx="8229602" cy="1447799"/>
        </p:xfrm>
        <a:graphic>
          <a:graphicData uri="http://schemas.openxmlformats.org/drawingml/2006/table">
            <a:tbl>
              <a:tblPr/>
              <a:tblGrid>
                <a:gridCol w="1193932"/>
                <a:gridCol w="1193932"/>
                <a:gridCol w="831489"/>
                <a:gridCol w="1066011"/>
                <a:gridCol w="906108"/>
                <a:gridCol w="980730"/>
                <a:gridCol w="1002049"/>
                <a:gridCol w="1055351"/>
              </a:tblGrid>
              <a:tr h="33092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930480"/>
              </p:ext>
            </p:extLst>
          </p:nvPr>
        </p:nvGraphicFramePr>
        <p:xfrm>
          <a:off x="457201" y="2514600"/>
          <a:ext cx="8229597" cy="1371600"/>
        </p:xfrm>
        <a:graphic>
          <a:graphicData uri="http://schemas.openxmlformats.org/drawingml/2006/table">
            <a:tbl>
              <a:tblPr/>
              <a:tblGrid>
                <a:gridCol w="1006023"/>
                <a:gridCol w="1001900"/>
                <a:gridCol w="1162698"/>
                <a:gridCol w="1236913"/>
                <a:gridCol w="1113223"/>
                <a:gridCol w="1756418"/>
                <a:gridCol w="952422"/>
              </a:tblGrid>
              <a:tr h="3135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857172"/>
              </p:ext>
            </p:extLst>
          </p:nvPr>
        </p:nvGraphicFramePr>
        <p:xfrm>
          <a:off x="457200" y="4370473"/>
          <a:ext cx="8204200" cy="2119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- 109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11968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Ambur,Vellore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796074"/>
              </p:ext>
            </p:extLst>
          </p:nvPr>
        </p:nvGraphicFramePr>
        <p:xfrm>
          <a:off x="457200" y="685797"/>
          <a:ext cx="8229600" cy="5943603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5104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TN0642: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TN0642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CM0491 : CONGESTIVE CARDIAC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CM0501 : ACUTE BRONCHITIS AND PNEUMONIA WITH RESPIRATORY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TN0641: Acute Severe Asthma with Acute Respiratory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TN0643 : Acute Bronchitis and Pneumonia with Respiratory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TN0372: Total Hip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TN0371: Toal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CM0500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FP0073 : COPD Respiratory Failure (infective exacerbation) (First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TN0664: Acute Respiratory Failure (Without Ventilator)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TN0371 : Toal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CM0205 : TOTAL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0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90393"/>
              </p:ext>
            </p:extLst>
          </p:nvPr>
        </p:nvGraphicFramePr>
        <p:xfrm>
          <a:off x="2019300" y="152400"/>
          <a:ext cx="58293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93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Sholingur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Vellore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980970"/>
              </p:ext>
            </p:extLst>
          </p:nvPr>
        </p:nvGraphicFramePr>
        <p:xfrm>
          <a:off x="457199" y="685800"/>
          <a:ext cx="8229602" cy="1371599"/>
        </p:xfrm>
        <a:graphic>
          <a:graphicData uri="http://schemas.openxmlformats.org/drawingml/2006/table">
            <a:tbl>
              <a:tblPr/>
              <a:tblGrid>
                <a:gridCol w="1193932"/>
                <a:gridCol w="1193932"/>
                <a:gridCol w="831489"/>
                <a:gridCol w="1066011"/>
                <a:gridCol w="906108"/>
                <a:gridCol w="980730"/>
                <a:gridCol w="1002049"/>
                <a:gridCol w="1055351"/>
              </a:tblGrid>
              <a:tr h="3872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2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2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88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718844"/>
              </p:ext>
            </p:extLst>
          </p:nvPr>
        </p:nvGraphicFramePr>
        <p:xfrm>
          <a:off x="457201" y="2438400"/>
          <a:ext cx="8229597" cy="1371600"/>
        </p:xfrm>
        <a:graphic>
          <a:graphicData uri="http://schemas.openxmlformats.org/drawingml/2006/table">
            <a:tbl>
              <a:tblPr/>
              <a:tblGrid>
                <a:gridCol w="1006023"/>
                <a:gridCol w="1001900"/>
                <a:gridCol w="1162698"/>
                <a:gridCol w="1236913"/>
                <a:gridCol w="1113223"/>
                <a:gridCol w="1756418"/>
                <a:gridCol w="952422"/>
              </a:tblGrid>
              <a:tr h="3872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27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27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88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790178"/>
              </p:ext>
            </p:extLst>
          </p:nvPr>
        </p:nvGraphicFramePr>
        <p:xfrm>
          <a:off x="457200" y="4403130"/>
          <a:ext cx="8204200" cy="2226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- 96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7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92605"/>
              </p:ext>
            </p:extLst>
          </p:nvPr>
        </p:nvGraphicFramePr>
        <p:xfrm>
          <a:off x="2019300" y="152400"/>
          <a:ext cx="5524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245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Annur,Coimbatore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- 60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027087"/>
              </p:ext>
            </p:extLst>
          </p:nvPr>
        </p:nvGraphicFramePr>
        <p:xfrm>
          <a:off x="469900" y="914400"/>
          <a:ext cx="8204200" cy="1157654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0"/>
                <a:gridCol w="903312"/>
                <a:gridCol w="977703"/>
                <a:gridCol w="998956"/>
                <a:gridCol w="1052093"/>
              </a:tblGrid>
              <a:tr h="33075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507423"/>
              </p:ext>
            </p:extLst>
          </p:nvPr>
        </p:nvGraphicFramePr>
        <p:xfrm>
          <a:off x="478734" y="2438400"/>
          <a:ext cx="8175409" cy="1157654"/>
        </p:xfrm>
        <a:graphic>
          <a:graphicData uri="http://schemas.openxmlformats.org/drawingml/2006/table">
            <a:tbl>
              <a:tblPr/>
              <a:tblGrid>
                <a:gridCol w="999398"/>
                <a:gridCol w="995303"/>
                <a:gridCol w="1155043"/>
                <a:gridCol w="1228770"/>
                <a:gridCol w="1105891"/>
                <a:gridCol w="1744853"/>
                <a:gridCol w="946151"/>
              </a:tblGrid>
              <a:tr h="33075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26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>
                <a:solidFill>
                  <a:srgbClr val="FF0000"/>
                </a:solidFill>
              </a:rPr>
              <a:t>Emp</a:t>
            </a:r>
            <a:r>
              <a:rPr lang="en-IN" b="1" dirty="0">
                <a:solidFill>
                  <a:srgbClr val="FF0000"/>
                </a:solidFill>
              </a:rPr>
              <a:t> Date- 28-03-2017</a:t>
            </a:r>
          </a:p>
        </p:txBody>
      </p:sp>
    </p:spTree>
    <p:extLst>
      <p:ext uri="{BB962C8B-B14F-4D97-AF65-F5344CB8AC3E}">
        <p14:creationId xmlns:p14="http://schemas.microsoft.com/office/powerpoint/2010/main" val="40981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030956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Sholingur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Vellore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36924"/>
              </p:ext>
            </p:extLst>
          </p:nvPr>
        </p:nvGraphicFramePr>
        <p:xfrm>
          <a:off x="457200" y="685798"/>
          <a:ext cx="8305799" cy="5943601"/>
        </p:xfrm>
        <a:graphic>
          <a:graphicData uri="http://schemas.openxmlformats.org/drawingml/2006/table">
            <a:tbl>
              <a:tblPr/>
              <a:tblGrid>
                <a:gridCol w="686193"/>
                <a:gridCol w="3145054"/>
                <a:gridCol w="686193"/>
                <a:gridCol w="3102166"/>
                <a:gridCol w="686193"/>
              </a:tblGrid>
              <a:tr h="6500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93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93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TN0410 : Poison Ingestion/ Aspiration Requiring Ventilatory Assistance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CM0470 : RUPTURE UTERUS WITH TUBECTOMY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50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942538"/>
              </p:ext>
            </p:extLst>
          </p:nvPr>
        </p:nvGraphicFramePr>
        <p:xfrm>
          <a:off x="2019300" y="152400"/>
          <a:ext cx="58293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93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Pentland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Vellore,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269756"/>
              </p:ext>
            </p:extLst>
          </p:nvPr>
        </p:nvGraphicFramePr>
        <p:xfrm>
          <a:off x="457199" y="685800"/>
          <a:ext cx="8229602" cy="1371600"/>
        </p:xfrm>
        <a:graphic>
          <a:graphicData uri="http://schemas.openxmlformats.org/drawingml/2006/table">
            <a:tbl>
              <a:tblPr/>
              <a:tblGrid>
                <a:gridCol w="1193932"/>
                <a:gridCol w="1193932"/>
                <a:gridCol w="831489"/>
                <a:gridCol w="1066011"/>
                <a:gridCol w="906108"/>
                <a:gridCol w="980730"/>
                <a:gridCol w="1002049"/>
                <a:gridCol w="1055351"/>
              </a:tblGrid>
              <a:tr h="3135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736673"/>
              </p:ext>
            </p:extLst>
          </p:nvPr>
        </p:nvGraphicFramePr>
        <p:xfrm>
          <a:off x="457202" y="2514600"/>
          <a:ext cx="8229596" cy="1295400"/>
        </p:xfrm>
        <a:graphic>
          <a:graphicData uri="http://schemas.openxmlformats.org/drawingml/2006/table">
            <a:tbl>
              <a:tblPr/>
              <a:tblGrid>
                <a:gridCol w="1006023"/>
                <a:gridCol w="1001900"/>
                <a:gridCol w="1162698"/>
                <a:gridCol w="1236913"/>
                <a:gridCol w="1113222"/>
                <a:gridCol w="1756418"/>
                <a:gridCol w="952422"/>
              </a:tblGrid>
              <a:tr h="296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491603"/>
              </p:ext>
            </p:extLst>
          </p:nvPr>
        </p:nvGraphicFramePr>
        <p:xfrm>
          <a:off x="457200" y="4341445"/>
          <a:ext cx="8204200" cy="228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- 100 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106507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Pentland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Vellore,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678169"/>
              </p:ext>
            </p:extLst>
          </p:nvPr>
        </p:nvGraphicFramePr>
        <p:xfrm>
          <a:off x="457200" y="685795"/>
          <a:ext cx="8229600" cy="6019804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4310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51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TN0642: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3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TN0641: Acute Severe Asthma with Acute Respiratory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51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TN0642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51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CM0233 : SEVERE BRONCHIOLITIS/SEVERE BRONCHO PNEUMONIA / 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79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3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Hyperbilirubinemia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TN0641 : Acute Severe Asthma with Acute Respiratory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3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TN0375: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CM0500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3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CM0921D : EPIGASTRIC HERNIA/UMBILICAL HERNIA - WITH MESH - OPEN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3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CM0522 : ACUTE RESPIRATORY FAILURE (WITHOUT VENTILATOR)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79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TN0867 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13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500979"/>
              </p:ext>
            </p:extLst>
          </p:nvPr>
        </p:nvGraphicFramePr>
        <p:xfrm>
          <a:off x="2019300" y="152400"/>
          <a:ext cx="58293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93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Gudiyatham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Vellore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423474"/>
              </p:ext>
            </p:extLst>
          </p:nvPr>
        </p:nvGraphicFramePr>
        <p:xfrm>
          <a:off x="457199" y="685800"/>
          <a:ext cx="8229602" cy="1600200"/>
        </p:xfrm>
        <a:graphic>
          <a:graphicData uri="http://schemas.openxmlformats.org/drawingml/2006/table">
            <a:tbl>
              <a:tblPr/>
              <a:tblGrid>
                <a:gridCol w="1193932"/>
                <a:gridCol w="1193932"/>
                <a:gridCol w="831489"/>
                <a:gridCol w="1066011"/>
                <a:gridCol w="906108"/>
                <a:gridCol w="980730"/>
                <a:gridCol w="1002049"/>
                <a:gridCol w="1055351"/>
              </a:tblGrid>
              <a:tr h="33768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42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14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4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151948"/>
              </p:ext>
            </p:extLst>
          </p:nvPr>
        </p:nvGraphicFramePr>
        <p:xfrm>
          <a:off x="457201" y="2590800"/>
          <a:ext cx="8229597" cy="1219201"/>
        </p:xfrm>
        <a:graphic>
          <a:graphicData uri="http://schemas.openxmlformats.org/drawingml/2006/table">
            <a:tbl>
              <a:tblPr/>
              <a:tblGrid>
                <a:gridCol w="1006023"/>
                <a:gridCol w="1001900"/>
                <a:gridCol w="1162698"/>
                <a:gridCol w="1236913"/>
                <a:gridCol w="1113223"/>
                <a:gridCol w="1756418"/>
                <a:gridCol w="952422"/>
              </a:tblGrid>
              <a:tr h="2786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744068"/>
              </p:ext>
            </p:extLst>
          </p:nvPr>
        </p:nvGraphicFramePr>
        <p:xfrm>
          <a:off x="533400" y="4356100"/>
          <a:ext cx="8128000" cy="227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</a:t>
            </a:r>
            <a:r>
              <a:rPr lang="en-IN" sz="2400" b="1" dirty="0">
                <a:solidFill>
                  <a:srgbClr val="FF0000"/>
                </a:solidFill>
              </a:rPr>
              <a:t>1</a:t>
            </a:r>
            <a:r>
              <a:rPr lang="en-IN" sz="2400" b="1" dirty="0" smtClean="0">
                <a:solidFill>
                  <a:srgbClr val="FF0000"/>
                </a:solidFill>
              </a:rPr>
              <a:t>30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81182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Gudiyatham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Vellore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19783"/>
              </p:ext>
            </p:extLst>
          </p:nvPr>
        </p:nvGraphicFramePr>
        <p:xfrm>
          <a:off x="457201" y="685801"/>
          <a:ext cx="8305800" cy="5943598"/>
        </p:xfrm>
        <a:graphic>
          <a:graphicData uri="http://schemas.openxmlformats.org/drawingml/2006/table">
            <a:tbl>
              <a:tblPr/>
              <a:tblGrid>
                <a:gridCol w="686194"/>
                <a:gridCol w="3145053"/>
                <a:gridCol w="686194"/>
                <a:gridCol w="3102165"/>
                <a:gridCol w="686194"/>
              </a:tblGrid>
              <a:tr h="3518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2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2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CM0206B : TOTAL HIP REPLACEMENT-UNCEMETED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2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TN0411: Acute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Broncho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Lobarpneumonia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with Empyema/ Pleural Effusion/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Pyopneumothorax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TN0321 : Bone Grafting as Exclusive Procedure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2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TN0317: Soft Tissue Injury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CM0625-I : AMPUTATIONS - FORE QUARTER / HIND QUARTER WITH OR WITHOUT HEMIPELVECTOMY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CM0194 : OPEN REDUCTION OF DISLOCATIONS - DEEP/SHOULDER/ACROMIO - CLAVICULAR/HIP/ELBOW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TN0316-e: Amputation of Toes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13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TN0371: Toal Knee Replacement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TN0402 : Acute Pancreatitis/Acute Hepatitis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099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041311"/>
              </p:ext>
            </p:extLst>
          </p:nvPr>
        </p:nvGraphicFramePr>
        <p:xfrm>
          <a:off x="2019300" y="152400"/>
          <a:ext cx="58293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93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Arakonam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Vellore,TN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681410"/>
              </p:ext>
            </p:extLst>
          </p:nvPr>
        </p:nvGraphicFramePr>
        <p:xfrm>
          <a:off x="457199" y="685800"/>
          <a:ext cx="8229602" cy="1524000"/>
        </p:xfrm>
        <a:graphic>
          <a:graphicData uri="http://schemas.openxmlformats.org/drawingml/2006/table">
            <a:tbl>
              <a:tblPr/>
              <a:tblGrid>
                <a:gridCol w="1193932"/>
                <a:gridCol w="1193932"/>
                <a:gridCol w="831489"/>
                <a:gridCol w="1066011"/>
                <a:gridCol w="906108"/>
                <a:gridCol w="980730"/>
                <a:gridCol w="1002049"/>
                <a:gridCol w="1055351"/>
              </a:tblGrid>
              <a:tr h="3483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02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2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849682"/>
              </p:ext>
            </p:extLst>
          </p:nvPr>
        </p:nvGraphicFramePr>
        <p:xfrm>
          <a:off x="457201" y="2438400"/>
          <a:ext cx="8229597" cy="1371600"/>
        </p:xfrm>
        <a:graphic>
          <a:graphicData uri="http://schemas.openxmlformats.org/drawingml/2006/table">
            <a:tbl>
              <a:tblPr/>
              <a:tblGrid>
                <a:gridCol w="1006023"/>
                <a:gridCol w="1001900"/>
                <a:gridCol w="1162698"/>
                <a:gridCol w="1236913"/>
                <a:gridCol w="1113223"/>
                <a:gridCol w="1756418"/>
                <a:gridCol w="952422"/>
              </a:tblGrid>
              <a:tr h="3135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789730"/>
              </p:ext>
            </p:extLst>
          </p:nvPr>
        </p:nvGraphicFramePr>
        <p:xfrm>
          <a:off x="457200" y="4399502"/>
          <a:ext cx="8204200" cy="2229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- 186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3529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Arakonam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Vellore,TN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292586"/>
              </p:ext>
            </p:extLst>
          </p:nvPr>
        </p:nvGraphicFramePr>
        <p:xfrm>
          <a:off x="533400" y="685800"/>
          <a:ext cx="7804150" cy="5943600"/>
        </p:xfrm>
        <a:graphic>
          <a:graphicData uri="http://schemas.openxmlformats.org/drawingml/2006/table">
            <a:tbl>
              <a:tblPr/>
              <a:tblGrid>
                <a:gridCol w="644749"/>
                <a:gridCol w="2955100"/>
                <a:gridCol w="644749"/>
                <a:gridCol w="2914803"/>
                <a:gridCol w="644749"/>
              </a:tblGrid>
              <a:tr h="5584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8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8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8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8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TN0871: Appendicular Perforation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CM0158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8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TN0110: Lumpectomy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CM0419 : ENDOSCOPIC SINUS SURGERY-CHRONIC RHINO SINUSITIS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8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TN0314: Surgical Correction of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Longbone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Fracture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CM0186B : IMPLANT EXIT- PLATES (SPINE IMPLANTS/OTHER MAJOR IMPLANT)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8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8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CM0921D : EPIGASTRIC HERNIA/UMBILICAL HERNIA - WITH MESH - OPEN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8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CM0427 : NASAL BONE FRACTURE REDUCTION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8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 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639621"/>
              </p:ext>
            </p:extLst>
          </p:nvPr>
        </p:nvGraphicFramePr>
        <p:xfrm>
          <a:off x="2019300" y="152400"/>
          <a:ext cx="58293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93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Thirupathur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Vellore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003339"/>
              </p:ext>
            </p:extLst>
          </p:nvPr>
        </p:nvGraphicFramePr>
        <p:xfrm>
          <a:off x="457199" y="685800"/>
          <a:ext cx="8229602" cy="1371600"/>
        </p:xfrm>
        <a:graphic>
          <a:graphicData uri="http://schemas.openxmlformats.org/drawingml/2006/table">
            <a:tbl>
              <a:tblPr/>
              <a:tblGrid>
                <a:gridCol w="1193932"/>
                <a:gridCol w="1193932"/>
                <a:gridCol w="831489"/>
                <a:gridCol w="1066011"/>
                <a:gridCol w="906108"/>
                <a:gridCol w="980730"/>
                <a:gridCol w="1002049"/>
                <a:gridCol w="1055351"/>
              </a:tblGrid>
              <a:tr h="3135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43223"/>
              </p:ext>
            </p:extLst>
          </p:nvPr>
        </p:nvGraphicFramePr>
        <p:xfrm>
          <a:off x="457201" y="2514600"/>
          <a:ext cx="8229597" cy="1371599"/>
        </p:xfrm>
        <a:graphic>
          <a:graphicData uri="http://schemas.openxmlformats.org/drawingml/2006/table">
            <a:tbl>
              <a:tblPr/>
              <a:tblGrid>
                <a:gridCol w="1006023"/>
                <a:gridCol w="1001900"/>
                <a:gridCol w="1162698"/>
                <a:gridCol w="1236913"/>
                <a:gridCol w="1113223"/>
                <a:gridCol w="1756418"/>
                <a:gridCol w="952422"/>
              </a:tblGrid>
              <a:tr h="3135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34176"/>
              </p:ext>
            </p:extLst>
          </p:nvPr>
        </p:nvGraphicFramePr>
        <p:xfrm>
          <a:off x="457200" y="4377730"/>
          <a:ext cx="8204200" cy="2215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- 210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9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875844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Thirupathur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Vellore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768692"/>
              </p:ext>
            </p:extLst>
          </p:nvPr>
        </p:nvGraphicFramePr>
        <p:xfrm>
          <a:off x="381001" y="685802"/>
          <a:ext cx="8458202" cy="5957811"/>
        </p:xfrm>
        <a:graphic>
          <a:graphicData uri="http://schemas.openxmlformats.org/drawingml/2006/table">
            <a:tbl>
              <a:tblPr/>
              <a:tblGrid>
                <a:gridCol w="698785"/>
                <a:gridCol w="3202760"/>
                <a:gridCol w="698785"/>
                <a:gridCol w="3159087"/>
                <a:gridCol w="698785"/>
              </a:tblGrid>
              <a:tr h="2671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3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TN0641: Acute Severe Asthma with Acute Respiratory Failure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TN0641 : Acute Severe Asthma with Acute Respiratory Failure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3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CM0487 : ACUTE MI (CONSERVATIVE MANAGEMENT WITHOUT ANGIOGRAM)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8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TN0387 : Preterm Baby/ Hyaline Membrane Disease Clinical/Culture Positive Sepsis/Hyperbilirubinemia Mechanical Ventilation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3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TN0389: Term Baby With Persistent Pulmonary Hypertension/Meconium Aspiration Syndrome/Mechanical Ventilation/with or Without- Clinical Sepsis/with or without-Hyperbilirubinemia/ with or without Perinatal Asphyxia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 : Acute MI (Conservative Management without Angiogram)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8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TN0387: Preterm Baby/ Hyaline Membrane Disease Clinical/Culture Positive Sepsis/Hyperbilirubinemia Mechanical Ventilation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CM0227 C : PRETERM BABY RDS WITH SURFACTANT WITH MECHANICAL VENTILATION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8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Hyperbilirubinemia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CM0220 C : TERM BABY PERSISTENT PULMONARY HYPERTENSION / MECONIUM ASPIRATION SYNDROME / PERINATAL ASPHYXIA / WITH MECHANICAL VENTILATION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3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CM0522 : ACUTE RESPIRATORY FAILURE (WITHOUT VENTILATOR)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3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TN0389 : Term Baby With Persistent Pulmonary Hypertension/Meconium Aspiration Syndrome/Mechanical Ventilation/with or Without- Clinical Sepsis/with or without-Hyperbilirubinemia/ with or without Perinatal Asphyxia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65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3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020" marR="7020" marT="7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604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969150"/>
              </p:ext>
            </p:extLst>
          </p:nvPr>
        </p:nvGraphicFramePr>
        <p:xfrm>
          <a:off x="2019300" y="152400"/>
          <a:ext cx="58293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93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Vaniyambadi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Vellore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336424"/>
              </p:ext>
            </p:extLst>
          </p:nvPr>
        </p:nvGraphicFramePr>
        <p:xfrm>
          <a:off x="457199" y="685800"/>
          <a:ext cx="8229602" cy="1371600"/>
        </p:xfrm>
        <a:graphic>
          <a:graphicData uri="http://schemas.openxmlformats.org/drawingml/2006/table">
            <a:tbl>
              <a:tblPr/>
              <a:tblGrid>
                <a:gridCol w="1193932"/>
                <a:gridCol w="1193932"/>
                <a:gridCol w="831489"/>
                <a:gridCol w="1066011"/>
                <a:gridCol w="906108"/>
                <a:gridCol w="980730"/>
                <a:gridCol w="1002049"/>
                <a:gridCol w="1055351"/>
              </a:tblGrid>
              <a:tr h="3135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310777"/>
              </p:ext>
            </p:extLst>
          </p:nvPr>
        </p:nvGraphicFramePr>
        <p:xfrm>
          <a:off x="457201" y="2447018"/>
          <a:ext cx="8229597" cy="1286781"/>
        </p:xfrm>
        <a:graphic>
          <a:graphicData uri="http://schemas.openxmlformats.org/drawingml/2006/table">
            <a:tbl>
              <a:tblPr/>
              <a:tblGrid>
                <a:gridCol w="1006023"/>
                <a:gridCol w="1001900"/>
                <a:gridCol w="1162698"/>
                <a:gridCol w="1236913"/>
                <a:gridCol w="1113223"/>
                <a:gridCol w="1756418"/>
                <a:gridCol w="952422"/>
              </a:tblGrid>
              <a:tr h="2941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51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51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51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7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1687546"/>
              </p:ext>
            </p:extLst>
          </p:nvPr>
        </p:nvGraphicFramePr>
        <p:xfrm>
          <a:off x="533400" y="4370473"/>
          <a:ext cx="8128000" cy="2269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- 112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3170" y="2761565"/>
            <a:ext cx="50582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   CUDDALORE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288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236582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Vaniyambadi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Vellore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019501"/>
              </p:ext>
            </p:extLst>
          </p:nvPr>
        </p:nvGraphicFramePr>
        <p:xfrm>
          <a:off x="457200" y="685804"/>
          <a:ext cx="8305799" cy="5943594"/>
        </p:xfrm>
        <a:graphic>
          <a:graphicData uri="http://schemas.openxmlformats.org/drawingml/2006/table">
            <a:tbl>
              <a:tblPr/>
              <a:tblGrid>
                <a:gridCol w="686193"/>
                <a:gridCol w="3145054"/>
                <a:gridCol w="686193"/>
                <a:gridCol w="3102166"/>
                <a:gridCol w="686193"/>
              </a:tblGrid>
              <a:tr h="4851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5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9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9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TN0281: Upto-50% Mixed Burns (With Surgeries)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CM0440 : AMNIOTIC MEMBRANE GRAFT / AUTOGRAFT ( FOR PTERYGIUM)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9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CM0158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5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TN0311: Flap Surgeries A) Cutaneous Flap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CM0205 : TOTAL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9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TN0612: Paediatric Catract Surgery (Phacoemulsification-IOL)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CM0819 : FLAP SURGERIES WITH BONE GRAFTING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5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TN0279: Upto-40% Mixed Burns (With Surgeries)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TN0311 : Flap Surgeries A) Cutaneous Flap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37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Hyperbilirubinemia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TN0371 : Toal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9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CM0186B : IMPLANT EXIT- PLATES (SPINE IMPLANTS/OTHER MAJOR IMPLANT)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9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CM0459 : ADULT GLAUCOMA SURGERY/TRABECULECTOMY/ IMPLANT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89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565402"/>
              </p:ext>
            </p:extLst>
          </p:nvPr>
        </p:nvGraphicFramePr>
        <p:xfrm>
          <a:off x="2019300" y="152400"/>
          <a:ext cx="58293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93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Hospital,wallajah.TN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450090"/>
              </p:ext>
            </p:extLst>
          </p:nvPr>
        </p:nvGraphicFramePr>
        <p:xfrm>
          <a:off x="457199" y="685800"/>
          <a:ext cx="8229602" cy="1447799"/>
        </p:xfrm>
        <a:graphic>
          <a:graphicData uri="http://schemas.openxmlformats.org/drawingml/2006/table">
            <a:tbl>
              <a:tblPr/>
              <a:tblGrid>
                <a:gridCol w="1193932"/>
                <a:gridCol w="1193932"/>
                <a:gridCol w="831489"/>
                <a:gridCol w="1066011"/>
                <a:gridCol w="906108"/>
                <a:gridCol w="980730"/>
                <a:gridCol w="1002049"/>
                <a:gridCol w="1055351"/>
              </a:tblGrid>
              <a:tr h="33092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740141"/>
              </p:ext>
            </p:extLst>
          </p:nvPr>
        </p:nvGraphicFramePr>
        <p:xfrm>
          <a:off x="457201" y="2490561"/>
          <a:ext cx="8229597" cy="1319440"/>
        </p:xfrm>
        <a:graphic>
          <a:graphicData uri="http://schemas.openxmlformats.org/drawingml/2006/table">
            <a:tbl>
              <a:tblPr/>
              <a:tblGrid>
                <a:gridCol w="1006023"/>
                <a:gridCol w="1001900"/>
                <a:gridCol w="1162698"/>
                <a:gridCol w="1236913"/>
                <a:gridCol w="1113223"/>
                <a:gridCol w="1756418"/>
                <a:gridCol w="952422"/>
              </a:tblGrid>
              <a:tr h="3015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1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1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1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740686"/>
              </p:ext>
            </p:extLst>
          </p:nvPr>
        </p:nvGraphicFramePr>
        <p:xfrm>
          <a:off x="609600" y="4218464"/>
          <a:ext cx="8051800" cy="2258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- 84</a:t>
            </a:r>
            <a:endParaRPr lang="en-IN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4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367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Hospital,wallajah.TN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582403"/>
              </p:ext>
            </p:extLst>
          </p:nvPr>
        </p:nvGraphicFramePr>
        <p:xfrm>
          <a:off x="457199" y="685800"/>
          <a:ext cx="8229602" cy="5943601"/>
        </p:xfrm>
        <a:graphic>
          <a:graphicData uri="http://schemas.openxmlformats.org/drawingml/2006/table">
            <a:tbl>
              <a:tblPr/>
              <a:tblGrid>
                <a:gridCol w="679899"/>
                <a:gridCol w="3116199"/>
                <a:gridCol w="679899"/>
                <a:gridCol w="3073706"/>
                <a:gridCol w="679899"/>
              </a:tblGrid>
              <a:tr h="339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TN0344: Small Bone Fractures-K-Wiring (To Be Covered along with Other Injuries Only and not as Exclusive Procedure)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25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TN0617: Rupture Uterus with Tubectomy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31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TN0871: Appendicular Perforation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4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TN0317: Soft Tissue Injury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CM0202 : SMALL BONE FRACTURES-K-WIRING -EXCLUSIVE/ALONG WITH OTHER INJURIES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4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TN0970: Torsion Testis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TN0343: Surgery for Patella Fracture (To Be Covered along with Other Injuries only and not as Exclusive Procedure)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TN0863: Femoral Hernia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TN0344 : Small Bone Fractures-K-Wiring (To Be Covered along with Other Injuries Only and not as Exclusive Procedure)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4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TN0323: Open Reduction &amp; Internal Fixation of Fingers &amp; Toes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 : Fracture Neck/ Shaft Of Femur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1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3170" y="2761565"/>
            <a:ext cx="50582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       TRICHY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4404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987670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Srirangam,Trichy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285720" y="4286256"/>
          <a:ext cx="85725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6500826" y="4071942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Strength- 157</a:t>
            </a:r>
          </a:p>
        </p:txBody>
      </p:sp>
    </p:spTree>
    <p:extLst>
      <p:ext uri="{BB962C8B-B14F-4D97-AF65-F5344CB8AC3E}">
        <p14:creationId xmlns:p14="http://schemas.microsoft.com/office/powerpoint/2010/main" val="80566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228145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Srirangam,Trichy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14" y="614299"/>
          <a:ext cx="8572566" cy="6082369"/>
        </p:xfrm>
        <a:graphic>
          <a:graphicData uri="http://schemas.openxmlformats.org/drawingml/2006/table">
            <a:tbl>
              <a:tblPr/>
              <a:tblGrid>
                <a:gridCol w="571387"/>
                <a:gridCol w="3193674"/>
                <a:gridCol w="591781"/>
                <a:gridCol w="3521896"/>
                <a:gridCol w="693828"/>
              </a:tblGrid>
              <a:tr h="2133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27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TN0637: Abdominal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Hystrectomy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TN0870: Lap. Appendicectomy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3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660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TN0870 : Lap. Appendicectomy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27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TN0702: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CM0623-I : ABDOMINAL HYSTERECTOMY FOR BENIGN / MALIGNANT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27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TN0587 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3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73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TN0621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3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TN0974: Lap.Cholecystectomy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943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CM0475A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1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993346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Lalgudi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Trichy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214282" y="4429132"/>
          <a:ext cx="85725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6500826" y="4071942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Strength- 139</a:t>
            </a:r>
          </a:p>
        </p:txBody>
      </p:sp>
    </p:spTree>
    <p:extLst>
      <p:ext uri="{BB962C8B-B14F-4D97-AF65-F5344CB8AC3E}">
        <p14:creationId xmlns:p14="http://schemas.microsoft.com/office/powerpoint/2010/main" val="99495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628100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Lalgudi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Trichy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14" y="614299"/>
          <a:ext cx="8572566" cy="6061070"/>
        </p:xfrm>
        <a:graphic>
          <a:graphicData uri="http://schemas.openxmlformats.org/drawingml/2006/table">
            <a:tbl>
              <a:tblPr/>
              <a:tblGrid>
                <a:gridCol w="571387"/>
                <a:gridCol w="3193674"/>
                <a:gridCol w="591781"/>
                <a:gridCol w="3521896"/>
                <a:gridCol w="693828"/>
              </a:tblGrid>
              <a:tr h="213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31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TN0580: Adenoidectomy -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Gromet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TN0580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8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TN0863: Femoral Hernia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CM0410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48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TN0870: Lap. Appendicectomy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CM0487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03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31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TN0316-e: Amputation of Toes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TN0587 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31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TN0688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77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8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CM0419 : ENDOSCOPIC SINUS SURGERY-CHRONIC RHINO SINUSITIS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48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17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970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789290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Head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Qrtrs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Manaparai,Trichy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285720" y="4429132"/>
          <a:ext cx="8643998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6500826" y="4071942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Strength- 150</a:t>
            </a:r>
          </a:p>
        </p:txBody>
      </p:sp>
    </p:spTree>
    <p:extLst>
      <p:ext uri="{BB962C8B-B14F-4D97-AF65-F5344CB8AC3E}">
        <p14:creationId xmlns:p14="http://schemas.microsoft.com/office/powerpoint/2010/main" val="7081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482513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Head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Qrtrs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Manaparai,Trichy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09" y="500045"/>
          <a:ext cx="8644011" cy="6287069"/>
        </p:xfrm>
        <a:graphic>
          <a:graphicData uri="http://schemas.openxmlformats.org/drawingml/2006/table">
            <a:tbl>
              <a:tblPr/>
              <a:tblGrid>
                <a:gridCol w="576150"/>
                <a:gridCol w="3220289"/>
                <a:gridCol w="596714"/>
                <a:gridCol w="3551248"/>
                <a:gridCol w="699610"/>
              </a:tblGrid>
              <a:tr h="2102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74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TN0388: Term Baby With Severe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Perinatal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Asphyxia - Non-Ventilated clinical Sepsis with or without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Hyperbilirubinemia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74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74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CM0219 A : TERM BABY HYPERBILIRUBINEMIA - EXCHANGE TRANSFUSION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3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2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TN0617: Rupture Uterus with Tubectomy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34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CM0220 A : TERM BABY PERSISTENT PULMONARY HYPERTENSION / MECONIUM ASPIRATION SYNDROME / PERINATAL ASPHYXIA /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3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13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395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74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TN0315-b: Non-Union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61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351121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Chidambaram Hospital, Cuddalore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024646"/>
                <a:gridCol w="1169266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102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143010"/>
                <a:gridCol w="1143008"/>
                <a:gridCol w="1428760"/>
                <a:gridCol w="1414897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642910" y="4357694"/>
          <a:ext cx="8215370" cy="2500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6500826" y="4071942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Strength- 254</a:t>
            </a:r>
          </a:p>
        </p:txBody>
      </p:sp>
    </p:spTree>
    <p:extLst>
      <p:ext uri="{BB962C8B-B14F-4D97-AF65-F5344CB8AC3E}">
        <p14:creationId xmlns:p14="http://schemas.microsoft.com/office/powerpoint/2010/main" val="28543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852973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Hospital,Musiri,Trichy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357158" y="4286256"/>
          <a:ext cx="8501122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6500826" y="407194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Strength- 68</a:t>
            </a:r>
          </a:p>
        </p:txBody>
      </p:sp>
    </p:spTree>
    <p:extLst>
      <p:ext uri="{BB962C8B-B14F-4D97-AF65-F5344CB8AC3E}">
        <p14:creationId xmlns:p14="http://schemas.microsoft.com/office/powerpoint/2010/main" val="339922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376184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Hospital,Musiri,Trichy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14" y="614299"/>
          <a:ext cx="8644005" cy="6053811"/>
        </p:xfrm>
        <a:graphic>
          <a:graphicData uri="http://schemas.openxmlformats.org/drawingml/2006/table">
            <a:tbl>
              <a:tblPr/>
              <a:tblGrid>
                <a:gridCol w="576149"/>
                <a:gridCol w="3220288"/>
                <a:gridCol w="596713"/>
                <a:gridCol w="3551245"/>
                <a:gridCol w="699610"/>
              </a:tblGrid>
              <a:tr h="2150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69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14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TN0371 : Toal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29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68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69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TN0587 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69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TN0499: Laminectomy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CM0410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14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CM0921F : VENTRAL AND SCAR / FEMORAL /SPIGELIAN/OBTURATOR/SCIATIC WITH MESH - OPEN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0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CM0623-II : ABDOMINAL HYSTERECTOMY FOR BENIGN / MALIGNANT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29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CM0186B : IMPLANT EXIT- PLATES (SPINE IMPLANTS/OTHER MAJOR IMPLANT)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69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TN0867 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3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072995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Thottiyam,Trichy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269327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11.06.2017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306137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11.06.2017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500826" y="3929066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Strength- 42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034" y="3857628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err="1" smtClean="0">
                <a:solidFill>
                  <a:srgbClr val="FF0000"/>
                </a:solidFill>
              </a:rPr>
              <a:t>Emp</a:t>
            </a:r>
            <a:r>
              <a:rPr lang="en-IN" b="1" dirty="0" smtClean="0">
                <a:solidFill>
                  <a:srgbClr val="FF0000"/>
                </a:solidFill>
              </a:rPr>
              <a:t> Date- 15.5.2017</a:t>
            </a:r>
          </a:p>
        </p:txBody>
      </p:sp>
    </p:spTree>
    <p:extLst>
      <p:ext uri="{BB962C8B-B14F-4D97-AF65-F5344CB8AC3E}">
        <p14:creationId xmlns:p14="http://schemas.microsoft.com/office/powerpoint/2010/main" val="13178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41309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Thuraiyur,Trichy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269327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11.06.2017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306137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11.06.2017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500826" y="3929066"/>
            <a:ext cx="2010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Strength- 50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034" y="3857628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err="1" smtClean="0">
                <a:solidFill>
                  <a:srgbClr val="FF0000"/>
                </a:solidFill>
              </a:rPr>
              <a:t>Emp</a:t>
            </a:r>
            <a:r>
              <a:rPr lang="en-IN" b="1" dirty="0" smtClean="0">
                <a:solidFill>
                  <a:srgbClr val="FF0000"/>
                </a:solidFill>
              </a:rPr>
              <a:t> Date- 15.5.2017</a:t>
            </a:r>
          </a:p>
        </p:txBody>
      </p:sp>
    </p:spTree>
    <p:extLst>
      <p:ext uri="{BB962C8B-B14F-4D97-AF65-F5344CB8AC3E}">
        <p14:creationId xmlns:p14="http://schemas.microsoft.com/office/powerpoint/2010/main" val="31010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0" y="2761565"/>
            <a:ext cx="3886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VILLUPURAM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604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145636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Ulundurpet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Villupuram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- 92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7040969"/>
              </p:ext>
            </p:extLst>
          </p:nvPr>
        </p:nvGraphicFramePr>
        <p:xfrm>
          <a:off x="304800" y="4462806"/>
          <a:ext cx="8458200" cy="216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866097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Ulundurpet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Villupuram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5130"/>
              </p:ext>
            </p:extLst>
          </p:nvPr>
        </p:nvGraphicFramePr>
        <p:xfrm>
          <a:off x="228600" y="609600"/>
          <a:ext cx="8610600" cy="6248401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597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2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1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7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CM0186B : IMPLANT EXIT- PLATES (SPINE IMPLANTS/OTHER MAJOR IMPLANT)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TN0867: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CM0089 : TOTAL ABDOMINAL HYSTERECTOMY+BILATERAL SALPHINGO OOPHERECTOMY+BILATERAL PELVIC LYMPH NODE DISSECTION+OMENTECTOMY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62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TN0862 : Epigastric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7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TN0372: Total Hip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CM0475A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7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TN0867 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1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TN0958: Cutaneous tumor resection and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1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2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TN0699: Nephrotic Syndrome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65612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Gingee, Villupuram,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- 106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752899"/>
              </p:ext>
            </p:extLst>
          </p:nvPr>
        </p:nvGraphicFramePr>
        <p:xfrm>
          <a:off x="228600" y="4462806"/>
          <a:ext cx="8610600" cy="216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488202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Gingee, Villupuram,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078880"/>
              </p:ext>
            </p:extLst>
          </p:nvPr>
        </p:nvGraphicFramePr>
        <p:xfrm>
          <a:off x="228599" y="609599"/>
          <a:ext cx="8610600" cy="6064881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312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9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9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3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TN0869 : Ventral and Scar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37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CM0921D : EPIGASTRIC HERNIA/UMBILICAL HERNIA - WITH MESH - OPEN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66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37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CM0921A : EPIGASTRIC HERNIA / ABDOMINAL /UMBILICAL / FEMORAL HERNIA-WITHOUT MESH - OPEN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3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TN0316-e : Amputation of Toes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5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TN0867 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5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CM0623-II : ABDOMINAL HYSTERECTOMY FOR BENIGN / MALIGNANT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9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TN0970 : Torsion Testis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72235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Thirukovilur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Villupuram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- 96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353155"/>
              </p:ext>
            </p:extLst>
          </p:nvPr>
        </p:nvGraphicFramePr>
        <p:xfrm>
          <a:off x="304800" y="4495462"/>
          <a:ext cx="8534400" cy="2210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837495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Chidambaram Hospital, Cuddalore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721" y="614299"/>
          <a:ext cx="8643997" cy="6162064"/>
        </p:xfrm>
        <a:graphic>
          <a:graphicData uri="http://schemas.openxmlformats.org/drawingml/2006/table">
            <a:tbl>
              <a:tblPr/>
              <a:tblGrid>
                <a:gridCol w="576149"/>
                <a:gridCol w="3220284"/>
                <a:gridCol w="596713"/>
                <a:gridCol w="3551241"/>
                <a:gridCol w="699610"/>
              </a:tblGrid>
              <a:tr h="2565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TN0565: Hearing Aid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59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TN0386: Preterm Baby/ Clinical Sepsis/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Hyperbilirubinemia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(Non-Ventilated)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TN0385: Term Baby /Culture Positive Sepsis/ Non-Ventilated/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Hyperbilirubinemia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CM0982 : OP /ANY POISIONING - CONSERVATIVE MANAGEMENT OR WITHOUT VENTILATORY SUPPORT (ONLY WITH FIR )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TN0388: Term Baby With Severe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Perinatal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Asphyxia - Non-Ventilated clinical Sepsis with or without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Hyperbilirubinemia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TN0565 : Hearing Aid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5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TN0375: Kerosene Ingestion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CM0219 A : TERM BABY HYPERBILIRUBINEMIA - EXCHANGE TRANSFUSION WITHOUT MECHANICAL VENTILATION / CPAP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59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TN0868: Ventral and Scar Hernia without Mesh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CM0158 : UPTO-40% WITH SCALDS (CONSERVATIVE)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TN0402: Acute Pancreatitis/Acute Hepatitis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TN0388 : Term Baby With Severe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Perinatal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Asphyxia - Non-Ventilated clinical Sepsis with or without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Hyperbilirubinemia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59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TN0386 : Preterm Baby/ Clinical Sepsis/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Hyperbilirubinemia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(Non-Ventilated)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CM0221 A : PRETERM BABY WITH CULTURE POSITIVE SEPSIS / CLINICAL SEPSIS WITHOUT MECHANICAL VENTILATION / CPAP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27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2646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Thirukovilur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Villupuram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620176"/>
              </p:ext>
            </p:extLst>
          </p:nvPr>
        </p:nvGraphicFramePr>
        <p:xfrm>
          <a:off x="228599" y="609599"/>
          <a:ext cx="8610600" cy="6118335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45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Hystrectomy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CM0186B : IMPLANT EXIT- PLATES (SPINE IMPLANTS/OTHER MAJOR IMPLANT)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TN0372 : Total Hip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TN0372: Total Hip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81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TN0611: Lid Reconstruction Surgery 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CM0207A : REVISION HIP REPLACEMENT SURGERY - Cemented (ONLY WITH SPECIFIC APPROVAL - GOVERNMENT RESERVED)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CM0440 : AMNIOTIC MEMBRANE GRAFT / AUTOGRAFT ( FOR PTERYGIUM)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 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24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 : Surgical Correction of Longbone Fracture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24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TN0371 : Toal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 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039152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HOSPITAL. VILLUPURAM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- 100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752452"/>
              </p:ext>
            </p:extLst>
          </p:nvPr>
        </p:nvGraphicFramePr>
        <p:xfrm>
          <a:off x="304800" y="4433776"/>
          <a:ext cx="8534400" cy="2195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38704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HOSPITAL. VILLUPURAM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191560"/>
              </p:ext>
            </p:extLst>
          </p:nvPr>
        </p:nvGraphicFramePr>
        <p:xfrm>
          <a:off x="228599" y="609599"/>
          <a:ext cx="8610600" cy="6102080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1707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5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Humerus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Both Bones of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Forarm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5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8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TN0372: Total Hip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8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TN0371 : Toal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0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TN0371: Toal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0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TN0318: Arthrodesis of - Major Joints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 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0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TN0636: Vaginal Hysterectomy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CM0186B : IMPLANT EXIT- PLATES (SPINE IMPLANTS/OTHER MAJOR IMPLANT)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8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TN0315-b: Non-Union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CM0205 : TOTAL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09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TN0324: Reduction of Compound Fractures &amp; External Fixation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5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TN0322: Excision or Other Operations for Scaphoid Fractures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071908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Tindivanam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Villupuram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- 177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009973"/>
              </p:ext>
            </p:extLst>
          </p:nvPr>
        </p:nvGraphicFramePr>
        <p:xfrm>
          <a:off x="304800" y="4448292"/>
          <a:ext cx="8534400" cy="2257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901139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Tindivanam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Villupuram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274186"/>
              </p:ext>
            </p:extLst>
          </p:nvPr>
        </p:nvGraphicFramePr>
        <p:xfrm>
          <a:off x="228599" y="609597"/>
          <a:ext cx="8610600" cy="6172202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665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8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CM0440 : AMNIOTIC MEMBRANE GRAFT / AUTOGRAFT ( FOR PTERYGIUM)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8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TN0615: Adult Glaucoma Surgery, Trabeculectomy, Implant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8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CM0410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73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TN0316-f: Amputation of Fingers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TN0594 : Amniotic Membrane Graft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8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TN0301: Reconstructive Lower Limb Surgery Following Infection, Trauma, Tumors / Malignancy, Developmental Including Diabetic Foot - Mild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CM0475A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TN0371: Toal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6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CM0192 : ILIZAROV RING FIXATOR APPLICATION-FEMUR - DEFORMITY CORRECTION / LIMB LENGTHENING/TIBIA - DEFORMITY CORRECTION / LIMB LENGTHENING /PLATING/EXTERNAL FIXATOR/K WIRES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1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45219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Qrtrs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Kallakurichi,Villupuram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- 196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857134"/>
              </p:ext>
            </p:extLst>
          </p:nvPr>
        </p:nvGraphicFramePr>
        <p:xfrm>
          <a:off x="304800" y="4433776"/>
          <a:ext cx="8458200" cy="2271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34712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Qrtrs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Kallakurichi,Villupuram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609620"/>
              </p:ext>
            </p:extLst>
          </p:nvPr>
        </p:nvGraphicFramePr>
        <p:xfrm>
          <a:off x="228599" y="609599"/>
          <a:ext cx="8610600" cy="6194016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41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63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TN0702: Maintenance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Haemodialysis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80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80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 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8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4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4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TN0279: Upto-40% Mixed Burns (With Surgeries)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CM0158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80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1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470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TN0870: Lap. Appendicectomy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5107" y="2286000"/>
            <a:ext cx="7239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     </a:t>
            </a:r>
            <a:r>
              <a:rPr lang="en-US" sz="4800" b="1" i="1" dirty="0" smtClean="0"/>
              <a:t>Top 20 Procedure    	      Performance</a:t>
            </a:r>
            <a:endParaRPr lang="en-US" sz="4800" b="1" i="1" dirty="0"/>
          </a:p>
        </p:txBody>
      </p:sp>
    </p:spTree>
    <p:extLst>
      <p:ext uri="{BB962C8B-B14F-4D97-AF65-F5344CB8AC3E}">
        <p14:creationId xmlns:p14="http://schemas.microsoft.com/office/powerpoint/2010/main" val="29649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634972"/>
              </p:ext>
            </p:extLst>
          </p:nvPr>
        </p:nvGraphicFramePr>
        <p:xfrm>
          <a:off x="1219200" y="152400"/>
          <a:ext cx="63627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627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TOP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 PROCEDURE 11</a:t>
                      </a:r>
                      <a:r>
                        <a:rPr lang="en-US" sz="2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JAN 2012 TO 10</a:t>
                      </a:r>
                      <a:r>
                        <a:rPr lang="en-US" sz="2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JUN 2017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449415"/>
              </p:ext>
            </p:extLst>
          </p:nvPr>
        </p:nvGraphicFramePr>
        <p:xfrm>
          <a:off x="381000" y="473624"/>
          <a:ext cx="8534401" cy="6384376"/>
        </p:xfrm>
        <a:graphic>
          <a:graphicData uri="http://schemas.openxmlformats.org/drawingml/2006/table">
            <a:tbl>
              <a:tblPr/>
              <a:tblGrid>
                <a:gridCol w="515279"/>
                <a:gridCol w="3820747"/>
                <a:gridCol w="825910"/>
                <a:gridCol w="825910"/>
                <a:gridCol w="894735"/>
                <a:gridCol w="825910"/>
                <a:gridCol w="825910"/>
              </a:tblGrid>
              <a:tr h="24047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5567" marR="5567" marT="5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Procedure Name</a:t>
                      </a:r>
                    </a:p>
                  </a:txBody>
                  <a:tcPr marL="5567" marR="5567" marT="5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Over-All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DMS.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 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2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</a:t>
                      </a:r>
                      <a:r>
                        <a:rPr lang="en-US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Crores</a:t>
                      </a:r>
                      <a:endParaRPr lang="en-US" sz="12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Crores 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sz="12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TN0702: Maintenance </a:t>
                      </a:r>
                      <a:r>
                        <a:rPr lang="en-US" sz="12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Haemodialysis</a:t>
                      </a: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For CRF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294955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234.60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89956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72.28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22.66%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TN0806: URSL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46903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81.89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TN0244: Palliative Chemotherapy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35165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15.87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TN0002: PTCA with </a:t>
                      </a:r>
                      <a:r>
                        <a:rPr lang="en-US" sz="12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Baremetal</a:t>
                      </a: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Stent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34848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235.88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TN0895: Chronic Hepatitis B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34415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18.78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272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29073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35.88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14421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16.14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49.60%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TN0711: Ischemic Strokes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28828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51.82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4311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7.98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14.95%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TN0371: </a:t>
                      </a:r>
                      <a:r>
                        <a:rPr lang="en-US" sz="12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Toal</a:t>
                      </a: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Knee Replacement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28292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184.94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389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40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25718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34.23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17187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21.15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66.83%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TN0231: Cervical Cancer Weekly Cisplatin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25023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5.03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272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24279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44.75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7705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14.47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31.74%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272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24263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50.49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9380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18.05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38.66%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TN0212: Paclitaxel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24162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25.28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TN0210: 5- Fluorouracil A-C (FAC)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24090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8.98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272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</a:t>
                      </a:r>
                      <a:r>
                        <a:rPr lang="en-US" sz="12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Humerus</a:t>
                      </a: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Both Bones of </a:t>
                      </a:r>
                      <a:r>
                        <a:rPr lang="en-US" sz="12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Forarm</a:t>
                      </a: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Both Bones of Leg)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21770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33.35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4938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7.46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22.68%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TN0219: Cisplatin- 5Fu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21499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8.77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TN0259: CML Curable T. Imatinib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21458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11.95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TN0020: Coronary Bypass Surgery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20052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183.96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272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TN0620: Laproscopic Assisted Vaginal Hysterectomy (LAVH)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19177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27.96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6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Procedures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1088537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2643.36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78522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131.62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959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1,962,463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4,010.04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166,688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8.49%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9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10922"/>
              </p:ext>
            </p:extLst>
          </p:nvPr>
        </p:nvGraphicFramePr>
        <p:xfrm>
          <a:off x="1219200" y="152400"/>
          <a:ext cx="69342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42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DMS WISE - TOP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 PROCEDURE 11</a:t>
                      </a:r>
                      <a:r>
                        <a:rPr lang="en-US" sz="2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JAN 2012 TO 10</a:t>
                      </a:r>
                      <a:r>
                        <a:rPr lang="en-US" sz="2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JUN 2017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789579"/>
              </p:ext>
            </p:extLst>
          </p:nvPr>
        </p:nvGraphicFramePr>
        <p:xfrm>
          <a:off x="228600" y="533401"/>
          <a:ext cx="8686797" cy="6246042"/>
        </p:xfrm>
        <a:graphic>
          <a:graphicData uri="http://schemas.openxmlformats.org/drawingml/2006/table">
            <a:tbl>
              <a:tblPr/>
              <a:tblGrid>
                <a:gridCol w="525372"/>
                <a:gridCol w="4024857"/>
                <a:gridCol w="758371"/>
                <a:gridCol w="827314"/>
                <a:gridCol w="896257"/>
                <a:gridCol w="827313"/>
                <a:gridCol w="827313"/>
              </a:tblGrid>
              <a:tr h="2365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5567" marR="5567" marT="5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Procedure Name</a:t>
                      </a:r>
                    </a:p>
                  </a:txBody>
                  <a:tcPr marL="5567" marR="5567" marT="55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Over-All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(DMS Only)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 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Crores 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Crores 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sz="12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7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89956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72.28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20384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16.41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22.66%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10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25718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34.23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17187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21.15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66.83%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29073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35.88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14421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16.14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49.60%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24263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50.49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9380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18.05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38.66%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7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TN0702: Maintenance Haemodialysis For CRF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294955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234.60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8597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6.84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2.91%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17692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15.77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8194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7.02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46.31%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24279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44.75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7705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14.47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31.74%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7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TN0642: Copd Respiratory Failure (Infective Exacerbation)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15327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42.36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7247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47.28%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7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17156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20.64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6180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7.42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36.02%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21770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33.35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4938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7.46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22.68%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7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28828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51.82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4311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7.98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14.95%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03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10690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19.06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3210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5.74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30.03%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03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TN0871: Appendicular Perforation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10176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14.89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3189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31.34%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7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TN0870: Lap. Appendicectomy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9216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16.53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25.28%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7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11092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16.54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2271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20.47%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64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3949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8.01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1891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47.89%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7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15584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35.32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4.06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11.61%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TN0641: Acute Severe Asthma with Acute Respiratory Failure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4452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10.80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1763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2.84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39.60%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7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6033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6.03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1698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28.15%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03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5567" marR="5567" marT="55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TN0692: Refractory Cardiac Failure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3488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6.80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1540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2.78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44.15%</a:t>
                      </a:r>
                    </a:p>
                  </a:txBody>
                  <a:tcPr marL="9525" marR="9525" marT="9525" marB="0" anchor="b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11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847638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Virudhachalam Hospital, Cuddalore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571472" y="4286256"/>
          <a:ext cx="8286808" cy="2571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6429388" y="4071942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Strength- 182</a:t>
            </a:r>
          </a:p>
        </p:txBody>
      </p:sp>
    </p:spTree>
    <p:extLst>
      <p:ext uri="{BB962C8B-B14F-4D97-AF65-F5344CB8AC3E}">
        <p14:creationId xmlns:p14="http://schemas.microsoft.com/office/powerpoint/2010/main" val="112345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174144"/>
              </p:ext>
            </p:extLst>
          </p:nvPr>
        </p:nvGraphicFramePr>
        <p:xfrm>
          <a:off x="1600200" y="2286000"/>
          <a:ext cx="6096000" cy="1600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0"/>
              </a:tblGrid>
              <a:tr h="160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Thank</a:t>
                      </a:r>
                      <a:r>
                        <a:rPr lang="en-US" sz="8000" b="1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 You</a:t>
                      </a:r>
                      <a:endParaRPr lang="en-US" sz="80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7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87744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Virudhachalam Hospital, Cuddalore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21" y="614299"/>
          <a:ext cx="8643997" cy="6144423"/>
        </p:xfrm>
        <a:graphic>
          <a:graphicData uri="http://schemas.openxmlformats.org/drawingml/2006/table">
            <a:tbl>
              <a:tblPr/>
              <a:tblGrid>
                <a:gridCol w="576149"/>
                <a:gridCol w="3220284"/>
                <a:gridCol w="596713"/>
                <a:gridCol w="3551241"/>
                <a:gridCol w="699610"/>
              </a:tblGrid>
              <a:tr h="2565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59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CM0219 A : TERM BABY HYPERBILIRUBINEMIA - EXCHANGE TRANSFUSION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5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TN0862: Epigastric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TN0375 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CM0516B : ISCHEMIC STROKE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59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CM0475A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59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TN0621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6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CM0410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9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134699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 Quarters Hospital,Cuddalore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52.90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9770657"/>
              </p:ext>
            </p:extLst>
          </p:nvPr>
        </p:nvGraphicFramePr>
        <p:xfrm>
          <a:off x="533400" y="4370472"/>
          <a:ext cx="8182004" cy="2273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6500826" y="4071942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Strength- 750</a:t>
            </a:r>
          </a:p>
        </p:txBody>
      </p:sp>
    </p:spTree>
    <p:extLst>
      <p:ext uri="{BB962C8B-B14F-4D97-AF65-F5344CB8AC3E}">
        <p14:creationId xmlns:p14="http://schemas.microsoft.com/office/powerpoint/2010/main" val="335027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877284"/>
              </p:ext>
            </p:extLst>
          </p:nvPr>
        </p:nvGraphicFramePr>
        <p:xfrm>
          <a:off x="304800" y="152400"/>
          <a:ext cx="8610600" cy="619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106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District Wise DMS Hospital Performance 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11</a:t>
                      </a:r>
                      <a:r>
                        <a:rPr lang="en-US" sz="2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JAN 2012 TO 10</a:t>
                      </a:r>
                      <a:r>
                        <a:rPr lang="en-US" sz="2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JUN 2017 </a:t>
                      </a:r>
                      <a:r>
                        <a:rPr lang="en-US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In Crore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0357744"/>
              </p:ext>
            </p:extLst>
          </p:nvPr>
        </p:nvGraphicFramePr>
        <p:xfrm>
          <a:off x="228600" y="914400"/>
          <a:ext cx="86106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19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824030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 Quarters Hospital,Cuddalore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20" y="614299"/>
          <a:ext cx="8572558" cy="6035333"/>
        </p:xfrm>
        <a:graphic>
          <a:graphicData uri="http://schemas.openxmlformats.org/drawingml/2006/table">
            <a:tbl>
              <a:tblPr/>
              <a:tblGrid>
                <a:gridCol w="571387"/>
                <a:gridCol w="3193670"/>
                <a:gridCol w="591781"/>
                <a:gridCol w="3521892"/>
                <a:gridCol w="693828"/>
              </a:tblGrid>
              <a:tr h="2148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TN0702: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42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TN0870: Lap. Appendicectomy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9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TN0573: Tympanoplasty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53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880263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Kurinjipadi, Cuddalore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050210"/>
              </p:ext>
            </p:extLst>
          </p:nvPr>
        </p:nvGraphicFramePr>
        <p:xfrm>
          <a:off x="533400" y="4370472"/>
          <a:ext cx="8182004" cy="2344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6500826" y="407194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Strength- 62</a:t>
            </a:r>
          </a:p>
        </p:txBody>
      </p:sp>
    </p:spTree>
    <p:extLst>
      <p:ext uri="{BB962C8B-B14F-4D97-AF65-F5344CB8AC3E}">
        <p14:creationId xmlns:p14="http://schemas.microsoft.com/office/powerpoint/2010/main" val="232507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702032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Kurinjipadi, Cuddalore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20" y="614299"/>
          <a:ext cx="8572560" cy="6083189"/>
        </p:xfrm>
        <a:graphic>
          <a:graphicData uri="http://schemas.openxmlformats.org/drawingml/2006/table">
            <a:tbl>
              <a:tblPr/>
              <a:tblGrid>
                <a:gridCol w="571387"/>
                <a:gridCol w="3193671"/>
                <a:gridCol w="591781"/>
                <a:gridCol w="3521893"/>
                <a:gridCol w="693828"/>
              </a:tblGrid>
              <a:tr h="21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6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TN0385: Term Baby /Culture Positive Sepsis/ Non-Ventilated/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Hyperbilirubinemia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9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9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9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77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9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9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CM0225 A : TERM - WITH OR WITHOUT /SEVERE PERINATAL ASPHYXIA /SEPTIC SHOCK /SEIZURES /RENAL FAILURE/ - NON VENTILATED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7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CM0158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6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0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880678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Panruti, Cuddalore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0717934"/>
              </p:ext>
            </p:extLst>
          </p:nvPr>
        </p:nvGraphicFramePr>
        <p:xfrm>
          <a:off x="533400" y="4370472"/>
          <a:ext cx="8182004" cy="227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6500826" y="4071942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Strength- 108</a:t>
            </a:r>
          </a:p>
        </p:txBody>
      </p:sp>
    </p:spTree>
    <p:extLst>
      <p:ext uri="{BB962C8B-B14F-4D97-AF65-F5344CB8AC3E}">
        <p14:creationId xmlns:p14="http://schemas.microsoft.com/office/powerpoint/2010/main" val="86514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789139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Panruti, Cuddalore TN</a:t>
                      </a:r>
                      <a:r>
                        <a:rPr lang="pt-BR" sz="2000" b="1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20" y="614299"/>
          <a:ext cx="8572560" cy="6063029"/>
        </p:xfrm>
        <a:graphic>
          <a:graphicData uri="http://schemas.openxmlformats.org/drawingml/2006/table">
            <a:tbl>
              <a:tblPr/>
              <a:tblGrid>
                <a:gridCol w="571387"/>
                <a:gridCol w="3193671"/>
                <a:gridCol w="591781"/>
                <a:gridCol w="3521893"/>
                <a:gridCol w="693828"/>
              </a:tblGrid>
              <a:tr h="21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6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9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9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TN0375: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9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CM0982 : OP /ANY POISIONING - CONSERVATIVE MANAGEMENT OR WITHOUT VENTILATORY SUPPORT (ONLY WITH FIR 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77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9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9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72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6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833626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kattumannarkudi,Cuddalore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7882877"/>
              </p:ext>
            </p:extLst>
          </p:nvPr>
        </p:nvGraphicFramePr>
        <p:xfrm>
          <a:off x="533400" y="4370473"/>
          <a:ext cx="80010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6500826" y="407194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Strength- 72</a:t>
            </a:r>
          </a:p>
        </p:txBody>
      </p:sp>
    </p:spTree>
    <p:extLst>
      <p:ext uri="{BB962C8B-B14F-4D97-AF65-F5344CB8AC3E}">
        <p14:creationId xmlns:p14="http://schemas.microsoft.com/office/powerpoint/2010/main" val="32989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64634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kattumannarkudi,Cuddalore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20" y="614299"/>
          <a:ext cx="8643999" cy="6012901"/>
        </p:xfrm>
        <a:graphic>
          <a:graphicData uri="http://schemas.openxmlformats.org/drawingml/2006/table">
            <a:tbl>
              <a:tblPr/>
              <a:tblGrid>
                <a:gridCol w="576149"/>
                <a:gridCol w="3220285"/>
                <a:gridCol w="596713"/>
                <a:gridCol w="3551242"/>
                <a:gridCol w="699610"/>
              </a:tblGrid>
              <a:tr h="209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60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TN0385: Term Baby /Culture Positive Sepsis/ Non-Ventilated/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Hyperbilirubinemia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CM0219 A : TERM BABY HYPERBILIRUBINEMIA - EXCHANGE TRANSFUSION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60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61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56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2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19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024225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Tittakudi, Cuddalore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23836"/>
              </p:ext>
            </p:extLst>
          </p:nvPr>
        </p:nvGraphicFramePr>
        <p:xfrm>
          <a:off x="533400" y="4370473"/>
          <a:ext cx="80010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6500826" y="407194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Strength- 64</a:t>
            </a:r>
          </a:p>
        </p:txBody>
      </p:sp>
    </p:spTree>
    <p:extLst>
      <p:ext uri="{BB962C8B-B14F-4D97-AF65-F5344CB8AC3E}">
        <p14:creationId xmlns:p14="http://schemas.microsoft.com/office/powerpoint/2010/main" val="66811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11781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Tittakudi, Cuddalore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20" y="614299"/>
          <a:ext cx="8643999" cy="5965857"/>
        </p:xfrm>
        <a:graphic>
          <a:graphicData uri="http://schemas.openxmlformats.org/drawingml/2006/table">
            <a:tbl>
              <a:tblPr/>
              <a:tblGrid>
                <a:gridCol w="576149"/>
                <a:gridCol w="3220285"/>
                <a:gridCol w="596713"/>
                <a:gridCol w="3551242"/>
                <a:gridCol w="699610"/>
              </a:tblGrid>
              <a:tr h="209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60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60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61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56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2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31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836293"/>
              </p:ext>
            </p:extLst>
          </p:nvPr>
        </p:nvGraphicFramePr>
        <p:xfrm>
          <a:off x="357159" y="185717"/>
          <a:ext cx="6715171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15171"/>
              </a:tblGrid>
              <a:tr h="28575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Parangipetai,Cuddalore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269327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11.06.2017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306137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11.06.2017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429388" y="3786190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Strength- 60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0034" y="3857628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err="1" smtClean="0">
                <a:solidFill>
                  <a:srgbClr val="FF0000"/>
                </a:solidFill>
              </a:rPr>
              <a:t>Emp</a:t>
            </a:r>
            <a:r>
              <a:rPr lang="en-IN" b="1" dirty="0" smtClean="0">
                <a:solidFill>
                  <a:srgbClr val="FF0000"/>
                </a:solidFill>
              </a:rPr>
              <a:t> Date- 15.5.2017</a:t>
            </a:r>
          </a:p>
        </p:txBody>
      </p:sp>
    </p:spTree>
    <p:extLst>
      <p:ext uri="{BB962C8B-B14F-4D97-AF65-F5344CB8AC3E}">
        <p14:creationId xmlns:p14="http://schemas.microsoft.com/office/powerpoint/2010/main" val="18872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444223"/>
              </p:ext>
            </p:extLst>
          </p:nvPr>
        </p:nvGraphicFramePr>
        <p:xfrm>
          <a:off x="304800" y="152400"/>
          <a:ext cx="86106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106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DMS  - Top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30 Hospitals 11</a:t>
                      </a:r>
                      <a:r>
                        <a:rPr lang="en-US" sz="2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JAN 2012 TO 10</a:t>
                      </a:r>
                      <a:r>
                        <a:rPr lang="en-US" sz="2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JUN 2017 </a:t>
                      </a:r>
                      <a:r>
                        <a:rPr lang="en-US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In Crore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8614333"/>
              </p:ext>
            </p:extLst>
          </p:nvPr>
        </p:nvGraphicFramePr>
        <p:xfrm>
          <a:off x="152400" y="533400"/>
          <a:ext cx="88392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46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3171" y="2761564"/>
            <a:ext cx="4876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DHARMAPURI</a:t>
            </a:r>
          </a:p>
        </p:txBody>
      </p:sp>
    </p:spTree>
    <p:extLst>
      <p:ext uri="{BB962C8B-B14F-4D97-AF65-F5344CB8AC3E}">
        <p14:creationId xmlns:p14="http://schemas.microsoft.com/office/powerpoint/2010/main" val="188128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45557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Harur,Dharmapuri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- 71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859832"/>
              </p:ext>
            </p:extLst>
          </p:nvPr>
        </p:nvGraphicFramePr>
        <p:xfrm>
          <a:off x="457199" y="685800"/>
          <a:ext cx="8204203" cy="1375412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3"/>
                <a:gridCol w="1062721"/>
                <a:gridCol w="903312"/>
                <a:gridCol w="977703"/>
                <a:gridCol w="998957"/>
                <a:gridCol w="1052093"/>
              </a:tblGrid>
              <a:tr h="3082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66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871466"/>
              </p:ext>
            </p:extLst>
          </p:nvPr>
        </p:nvGraphicFramePr>
        <p:xfrm>
          <a:off x="457200" y="2286000"/>
          <a:ext cx="8204199" cy="1375412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0"/>
                <a:gridCol w="1233096"/>
                <a:gridCol w="1109787"/>
                <a:gridCol w="1750997"/>
                <a:gridCol w="949483"/>
              </a:tblGrid>
              <a:tr h="3082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66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579473"/>
              </p:ext>
            </p:extLst>
          </p:nvPr>
        </p:nvGraphicFramePr>
        <p:xfrm>
          <a:off x="457200" y="4470063"/>
          <a:ext cx="8204200" cy="2193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27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028091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Harur,Dharmapuri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459266"/>
              </p:ext>
            </p:extLst>
          </p:nvPr>
        </p:nvGraphicFramePr>
        <p:xfrm>
          <a:off x="457199" y="685798"/>
          <a:ext cx="8229602" cy="5943601"/>
        </p:xfrm>
        <a:graphic>
          <a:graphicData uri="http://schemas.openxmlformats.org/drawingml/2006/table">
            <a:tbl>
              <a:tblPr/>
              <a:tblGrid>
                <a:gridCol w="679899"/>
                <a:gridCol w="3116199"/>
                <a:gridCol w="679899"/>
                <a:gridCol w="3073706"/>
                <a:gridCol w="679899"/>
              </a:tblGrid>
              <a:tr h="339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4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CM0220 A : TERM BABY PERSISTENT PULMONARY HYPERTENSION / MECONIUM ASPIRATION SYNDROME / PERINATAL ASPHYXIA / WITHOUT MECHANICAL VENTILATION / CPAP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4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CM0487 : ACUTE MI (CONSERVATIVE MANAGEMENT WITHOUT ANGIOGRAM)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CM0982 : OP /ANY POISIONING - CONSERVATIVE MANAGEMENT OR WITHOUT VENTILATORY SUPPORT (ONLY WITH FIR 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TN0870: Lap. Appendicectomy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TN0110: Lumpectomy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TN0956: Reconstructive surgery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follwing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facio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maxillary trauma, fracture mandible, maxilla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CM0233 : SEVERE BRONCHIOLITIS/SEVERE BRONCHO PNEUMONIA / SEVERE ASPIRATION PNEUMONIA (NON-VENTILATED)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25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CM0491 : CONGESTIVE CARDIAC FAILURE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TN0871: Appendicular Perforation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4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TN0141: Closure of Ileostomy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CM0500 : COPD RESPIRATORY FAILURE (INFECTIVE EXACERBATION)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926" marR="8926" marT="89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92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548459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Palacode, Dharmapuri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7766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- 56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704288"/>
              </p:ext>
            </p:extLst>
          </p:nvPr>
        </p:nvGraphicFramePr>
        <p:xfrm>
          <a:off x="457200" y="685800"/>
          <a:ext cx="8204199" cy="1546859"/>
        </p:xfrm>
        <a:graphic>
          <a:graphicData uri="http://schemas.openxmlformats.org/drawingml/2006/table">
            <a:tbl>
              <a:tblPr/>
              <a:tblGrid>
                <a:gridCol w="1190246"/>
                <a:gridCol w="1190246"/>
                <a:gridCol w="828922"/>
                <a:gridCol w="1062721"/>
                <a:gridCol w="903311"/>
                <a:gridCol w="977703"/>
                <a:gridCol w="998957"/>
                <a:gridCol w="1052093"/>
              </a:tblGrid>
              <a:tr h="3135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3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624339"/>
              </p:ext>
            </p:extLst>
          </p:nvPr>
        </p:nvGraphicFramePr>
        <p:xfrm>
          <a:off x="457200" y="2362200"/>
          <a:ext cx="8204195" cy="1295400"/>
        </p:xfrm>
        <a:graphic>
          <a:graphicData uri="http://schemas.openxmlformats.org/drawingml/2006/table">
            <a:tbl>
              <a:tblPr/>
              <a:tblGrid>
                <a:gridCol w="1002918"/>
                <a:gridCol w="998807"/>
                <a:gridCol w="1159110"/>
                <a:gridCol w="1233096"/>
                <a:gridCol w="1109786"/>
                <a:gridCol w="1750996"/>
                <a:gridCol w="949482"/>
              </a:tblGrid>
              <a:tr h="296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655271"/>
              </p:ext>
            </p:extLst>
          </p:nvPr>
        </p:nvGraphicFramePr>
        <p:xfrm>
          <a:off x="457200" y="4462806"/>
          <a:ext cx="8169366" cy="2079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88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50636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Palacode, Dharmapuri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033800"/>
              </p:ext>
            </p:extLst>
          </p:nvPr>
        </p:nvGraphicFramePr>
        <p:xfrm>
          <a:off x="457200" y="685800"/>
          <a:ext cx="8229600" cy="5943600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4584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74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350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CM0221 A : PRETERM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350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CM0473 : ABRUPTIO-PLACENTA WITH OUT COAGULATION DEFECTS (DIC)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74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CM0491 : CONGESTIVE CARDIAC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350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TN0692: Refractory Cardiac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CM0233 : SEVERE BRONCHIOLITIS/SEVERE BRONCHO PNEUMONIA / 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74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TN0730: Hyper Osmolar Non-Ketotic Coma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TN0661 : Bronchiectasis with Repeated Hospitalisation &gt; 6 Per 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TN0662: Interstitial Lung Diseases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CM0500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CM0519 : THROMBOCYTOPENIA WITH BLEEDING DIATHESIS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74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14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895948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Pappireddipatti, Dharmapuri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954974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- 30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740816"/>
              </p:ext>
            </p:extLst>
          </p:nvPr>
        </p:nvGraphicFramePr>
        <p:xfrm>
          <a:off x="457199" y="685800"/>
          <a:ext cx="8204202" cy="1295399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1"/>
                <a:gridCol w="903312"/>
                <a:gridCol w="977703"/>
                <a:gridCol w="998957"/>
                <a:gridCol w="1052093"/>
              </a:tblGrid>
              <a:tr h="25651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69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7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740290"/>
              </p:ext>
            </p:extLst>
          </p:nvPr>
        </p:nvGraphicFramePr>
        <p:xfrm>
          <a:off x="457201" y="2133600"/>
          <a:ext cx="8204199" cy="1371600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0"/>
                <a:gridCol w="1233096"/>
                <a:gridCol w="1109787"/>
                <a:gridCol w="1750997"/>
                <a:gridCol w="949483"/>
              </a:tblGrid>
              <a:tr h="3135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381051"/>
              </p:ext>
            </p:extLst>
          </p:nvPr>
        </p:nvGraphicFramePr>
        <p:xfrm>
          <a:off x="457200" y="4462807"/>
          <a:ext cx="8204200" cy="216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7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339279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Pappireddipatti, Dharmapuri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945840"/>
              </p:ext>
            </p:extLst>
          </p:nvPr>
        </p:nvGraphicFramePr>
        <p:xfrm>
          <a:off x="457200" y="685798"/>
          <a:ext cx="8229600" cy="5943602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609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03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CM0982 : OP /ANY POISIONING - CONSERVATIVE MANAGEMENT OR WITHOUT VENTILATORY SUPPORT (ONLY WITH FIR 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0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CM0935 : STAY IN GENERAL WARD - OBSERVATION FOR TRAUMA - PER 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462839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Head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Hospital,Dharmapuri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- 116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476368"/>
              </p:ext>
            </p:extLst>
          </p:nvPr>
        </p:nvGraphicFramePr>
        <p:xfrm>
          <a:off x="457199" y="685800"/>
          <a:ext cx="8204202" cy="1219201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1"/>
                <a:gridCol w="903312"/>
                <a:gridCol w="977703"/>
                <a:gridCol w="998957"/>
                <a:gridCol w="1052093"/>
              </a:tblGrid>
              <a:tr h="2786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867713"/>
              </p:ext>
            </p:extLst>
          </p:nvPr>
        </p:nvGraphicFramePr>
        <p:xfrm>
          <a:off x="457201" y="2286000"/>
          <a:ext cx="8204199" cy="1295401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0"/>
                <a:gridCol w="1233096"/>
                <a:gridCol w="1109787"/>
                <a:gridCol w="1750997"/>
                <a:gridCol w="949483"/>
              </a:tblGrid>
              <a:tr h="29609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371193"/>
              </p:ext>
            </p:extLst>
          </p:nvPr>
        </p:nvGraphicFramePr>
        <p:xfrm>
          <a:off x="457200" y="4430149"/>
          <a:ext cx="8204200" cy="220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83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775837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Head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Hospital,Dharmapuri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88835"/>
              </p:ext>
            </p:extLst>
          </p:nvPr>
        </p:nvGraphicFramePr>
        <p:xfrm>
          <a:off x="457202" y="685797"/>
          <a:ext cx="8229599" cy="5943603"/>
        </p:xfrm>
        <a:graphic>
          <a:graphicData uri="http://schemas.openxmlformats.org/drawingml/2006/table">
            <a:tbl>
              <a:tblPr/>
              <a:tblGrid>
                <a:gridCol w="679898"/>
                <a:gridCol w="3116199"/>
                <a:gridCol w="679898"/>
                <a:gridCol w="3073706"/>
                <a:gridCol w="679898"/>
              </a:tblGrid>
              <a:tr h="5104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CM0623-I : ABDOMINAL HYSTERECTOMY FOR BENIGN / MALIGNANT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TN0323: Open Reduction &amp; Internal Fixation of Fingers &amp; Toes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TN0323 : Open Reduction &amp; Internal Fixation of Fingers &amp; Toes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TN0571: Mastoidectomy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TN0314: Surgical Correction of Longbone Fracture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B : TERM BABY WITH CULTURE POSITIVE SEPSIS / CLINICAL SEPSIS WITH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6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TN0500 : Discectomy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CM0774 : LAPROSCOPIC ASSISTED VAGINAL HYSTERECTOMY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8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761565"/>
            <a:ext cx="5105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KANCHEEPURAM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6620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144556"/>
              </p:ext>
            </p:extLst>
          </p:nvPr>
        </p:nvGraphicFramePr>
        <p:xfrm>
          <a:off x="533400" y="152400"/>
          <a:ext cx="8458200" cy="283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82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DMS  - 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Middle Upper 30 Hospitals 11</a:t>
                      </a:r>
                      <a:r>
                        <a:rPr lang="en-US" sz="18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JAN 2012 TO 10</a:t>
                      </a:r>
                      <a:r>
                        <a:rPr lang="en-US" sz="18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JUN 2017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In Crore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785676"/>
              </p:ext>
            </p:extLst>
          </p:nvPr>
        </p:nvGraphicFramePr>
        <p:xfrm>
          <a:off x="152400" y="533400"/>
          <a:ext cx="88392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53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176602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Sriperambudur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Kanchipuram.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827169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088705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- 53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194243"/>
              </p:ext>
            </p:extLst>
          </p:nvPr>
        </p:nvGraphicFramePr>
        <p:xfrm>
          <a:off x="533400" y="4466434"/>
          <a:ext cx="8001000" cy="216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24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517138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Sriperambudur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Kanchipuram.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62192"/>
              </p:ext>
            </p:extLst>
          </p:nvPr>
        </p:nvGraphicFramePr>
        <p:xfrm>
          <a:off x="228599" y="609599"/>
          <a:ext cx="8610600" cy="6229705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445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5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Humerus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Both Bones of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Forarm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2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5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TN0594: Amniotic Membrane Graft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2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TN0372 : Total Hip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5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TN0316-e: Amputation of Toes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615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TN0375: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CM0184 : CORRECTION OF NON-UNION FRACTURES - NON-UNION OF FRACTURE OF FEMUR/BOTH BONE OF LEG/ NON-UNION OF OTHER LONG BONES -HUMERUS/ BOTH BONES OF FOREARM WITH OR WITHOUT BONE GRAFTING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33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TN0315: Correction of Non-Union Fractures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CM0410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615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4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 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2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TN0316-f: Amputation of Fingers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CM0440 : AMNIOTIC MEMBRANE GRAFT / AUTOGRAFT ( FOR PTERYGIUM)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77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704802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Head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Hospital,Kancheepuram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- 543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956656"/>
              </p:ext>
            </p:extLst>
          </p:nvPr>
        </p:nvGraphicFramePr>
        <p:xfrm>
          <a:off x="457200" y="4462806"/>
          <a:ext cx="8204200" cy="224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026817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Head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Hospital,Kancheepuram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447397"/>
              </p:ext>
            </p:extLst>
          </p:nvPr>
        </p:nvGraphicFramePr>
        <p:xfrm>
          <a:off x="228599" y="609599"/>
          <a:ext cx="8610600" cy="6226608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348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72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TN0372: Total Hip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TN0372 : Total Hip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54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TN0594: Amniotic Membrane Graft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9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 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72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TN0375: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TN0594 : Amniotic Membrane Graft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968147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CHEYYUR KANCHIPURAM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- 42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552786"/>
              </p:ext>
            </p:extLst>
          </p:nvPr>
        </p:nvGraphicFramePr>
        <p:xfrm>
          <a:off x="381000" y="4462806"/>
          <a:ext cx="8280400" cy="224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0707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CHEYYUR KANCHIPURAM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341602"/>
              </p:ext>
            </p:extLst>
          </p:nvPr>
        </p:nvGraphicFramePr>
        <p:xfrm>
          <a:off x="228599" y="609599"/>
          <a:ext cx="8610600" cy="6175764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48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TN0279: Upto-40% Mixed Burns (With Surgeries)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1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998458"/>
              </p:ext>
            </p:extLst>
          </p:nvPr>
        </p:nvGraphicFramePr>
        <p:xfrm>
          <a:off x="1676400" y="152400"/>
          <a:ext cx="56007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07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Madhurandaham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Kancheepuram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- 86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561614"/>
              </p:ext>
            </p:extLst>
          </p:nvPr>
        </p:nvGraphicFramePr>
        <p:xfrm>
          <a:off x="381000" y="4462806"/>
          <a:ext cx="8280400" cy="224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190599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Madhurandaham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Kancheepuram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400199"/>
              </p:ext>
            </p:extLst>
          </p:nvPr>
        </p:nvGraphicFramePr>
        <p:xfrm>
          <a:off x="228599" y="609599"/>
          <a:ext cx="8610600" cy="6175764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48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TN0989 : Soft tissue tumors wide excision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TN0300: Flapcover for Electrical Burns with Vitals Exposed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TN0112 : Skin Tumors Wide Excision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1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1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813694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Tambaram Hosital, Kancheepuram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- 50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313791"/>
              </p:ext>
            </p:extLst>
          </p:nvPr>
        </p:nvGraphicFramePr>
        <p:xfrm>
          <a:off x="457200" y="4495462"/>
          <a:ext cx="8204200" cy="2210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837796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Tambaram Hosital, Kancheepuram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251"/>
              </p:ext>
            </p:extLst>
          </p:nvPr>
        </p:nvGraphicFramePr>
        <p:xfrm>
          <a:off x="228599" y="609599"/>
          <a:ext cx="8610600" cy="6218749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45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8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Humerus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Both Bones of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Forarm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6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TN0314: Surgical Correction of Longbone Fracture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CM0186A : IMPLANT EXIT- K-WIRES /SCREWS/OTHER MINOR IMPLANTS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TN0867: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TN0323 : Open Reduction &amp; Internal Fixation of Fingers &amp; Toes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09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CM0194 : OPEN REDUCTION OF DISLOCATIONS - DEEP/SHOULDER/ACROMIO - CLAVICULAR/HIP/ELBOW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TN0869: Ventral and Scar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CM0190 : OPEN REDUCTION &amp; INTERNAL FIXATION OF FINGERS &amp; TOES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8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TN0315-b: Non-Union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 : Surgical Correction of Longbone Fracture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TN0871: Appendicular Perforation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TN0372 : Total Hip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TN0866: Umbilical Hernia without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 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8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TN0294: Nerve and Tendon Repair + Vascular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 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730052"/>
              </p:ext>
            </p:extLst>
          </p:nvPr>
        </p:nvGraphicFramePr>
        <p:xfrm>
          <a:off x="381000" y="152400"/>
          <a:ext cx="8534400" cy="283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344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DMS  - 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Middle Lower 30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11</a:t>
                      </a:r>
                      <a:r>
                        <a:rPr lang="en-US" sz="18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JAN 2012 TO 10</a:t>
                      </a:r>
                      <a:r>
                        <a:rPr lang="en-US" sz="18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JUN 2017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In Crore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966706"/>
              </p:ext>
            </p:extLst>
          </p:nvPr>
        </p:nvGraphicFramePr>
        <p:xfrm>
          <a:off x="152400" y="533400"/>
          <a:ext cx="88392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90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3170" y="2761565"/>
            <a:ext cx="50582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     DINDIGUL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894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742981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Kodaikkanal,Dindigul,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8700000"/>
              </p:ext>
            </p:extLst>
          </p:nvPr>
        </p:nvGraphicFramePr>
        <p:xfrm>
          <a:off x="533400" y="4370473"/>
          <a:ext cx="80010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6500826" y="407194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Strength- 62</a:t>
            </a:r>
          </a:p>
        </p:txBody>
      </p:sp>
    </p:spTree>
    <p:extLst>
      <p:ext uri="{BB962C8B-B14F-4D97-AF65-F5344CB8AC3E}">
        <p14:creationId xmlns:p14="http://schemas.microsoft.com/office/powerpoint/2010/main" val="93436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203543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Kodaikkanal,Dindigul,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20" y="614299"/>
          <a:ext cx="8643999" cy="5965857"/>
        </p:xfrm>
        <a:graphic>
          <a:graphicData uri="http://schemas.openxmlformats.org/drawingml/2006/table">
            <a:tbl>
              <a:tblPr/>
              <a:tblGrid>
                <a:gridCol w="576149"/>
                <a:gridCol w="3220285"/>
                <a:gridCol w="596713"/>
                <a:gridCol w="3551242"/>
                <a:gridCol w="699610"/>
              </a:tblGrid>
              <a:tr h="209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60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TN0688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60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CM0487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61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6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56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2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03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905994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Nilakottai,Dindigul,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998957"/>
              </p:ext>
            </p:extLst>
          </p:nvPr>
        </p:nvGraphicFramePr>
        <p:xfrm>
          <a:off x="533400" y="4370473"/>
          <a:ext cx="80010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6500826" y="407194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Strength- 66</a:t>
            </a:r>
          </a:p>
        </p:txBody>
      </p:sp>
    </p:spTree>
    <p:extLst>
      <p:ext uri="{BB962C8B-B14F-4D97-AF65-F5344CB8AC3E}">
        <p14:creationId xmlns:p14="http://schemas.microsoft.com/office/powerpoint/2010/main" val="40830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881737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Nilakottai,Dindigul, TN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21" y="614299"/>
          <a:ext cx="8643999" cy="6035111"/>
        </p:xfrm>
        <a:graphic>
          <a:graphicData uri="http://schemas.openxmlformats.org/drawingml/2006/table">
            <a:tbl>
              <a:tblPr/>
              <a:tblGrid>
                <a:gridCol w="576149"/>
                <a:gridCol w="3220285"/>
                <a:gridCol w="596713"/>
                <a:gridCol w="3551242"/>
                <a:gridCol w="699610"/>
              </a:tblGrid>
              <a:tr h="20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244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TN0388: Term Baby With Severe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Perinatal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Asphyxia - Non-Ventilated clinical Sepsis with or without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Hyperbilirubinemia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CM0220 A : TERM BABY PERSISTENT PULMONARY HYPERTENSION / MECONIUM ASPIRATION SYNDROME / PERINATAL ASPHYXIA /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81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CM0500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8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TN0642 : Copd Respiratory Failure (Infective Exacerbation)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06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04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TN0621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8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8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9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93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02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6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896750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Palani, Dindigul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879968"/>
              </p:ext>
            </p:extLst>
          </p:nvPr>
        </p:nvGraphicFramePr>
        <p:xfrm>
          <a:off x="533400" y="4370472"/>
          <a:ext cx="8110566" cy="227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6500826" y="4071942"/>
            <a:ext cx="2369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Strength- 177</a:t>
            </a:r>
          </a:p>
        </p:txBody>
      </p:sp>
    </p:spTree>
    <p:extLst>
      <p:ext uri="{BB962C8B-B14F-4D97-AF65-F5344CB8AC3E}">
        <p14:creationId xmlns:p14="http://schemas.microsoft.com/office/powerpoint/2010/main" val="41538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207095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Palani, Dindigul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19" y="614299"/>
          <a:ext cx="8572563" cy="6060694"/>
        </p:xfrm>
        <a:graphic>
          <a:graphicData uri="http://schemas.openxmlformats.org/drawingml/2006/table">
            <a:tbl>
              <a:tblPr/>
              <a:tblGrid>
                <a:gridCol w="571388"/>
                <a:gridCol w="3193671"/>
                <a:gridCol w="591782"/>
                <a:gridCol w="3521894"/>
                <a:gridCol w="693828"/>
              </a:tblGrid>
              <a:tr h="2163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53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7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TN0710: Hemorrhagic Stroke/Strokes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CM0487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4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TN0688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692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TN0622: Vaginal Hysterectomy with Mesh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33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TN0323: Open Reduction &amp; Internal Fixation of Fingers &amp; Toes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TN0710 : Hemorrhagic Stroke/Strokes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53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TN0622 : Vaginal Hysterectomy with Mesh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53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TN0869: Ventral and Scar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CM0225 A : TERM - WITH OR WITHOUT /SEVERE PERINATAL ASPHYXIA /SEPTIC SHOCK /SEIZURES /RENAL FAILURE/ - NON VENTILATED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33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TN0702: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CM0495 : ARRYTHMIAS (SUPRAVENTRICULLAR / VENTRICULAR) - CONSERVATIVE MANAGEMENT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53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TN0315-b: Non-Union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76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TN0316-c: Amputation of Fore-Foot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TN0314-a 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15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75900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Head Quarters Hospital,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Dhindigul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92147"/>
              </p:ext>
            </p:extLst>
          </p:nvPr>
        </p:nvGraphicFramePr>
        <p:xfrm>
          <a:off x="533400" y="4370472"/>
          <a:ext cx="8182004" cy="227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6500826" y="4071942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Strength- 445</a:t>
            </a:r>
          </a:p>
        </p:txBody>
      </p:sp>
    </p:spTree>
    <p:extLst>
      <p:ext uri="{BB962C8B-B14F-4D97-AF65-F5344CB8AC3E}">
        <p14:creationId xmlns:p14="http://schemas.microsoft.com/office/powerpoint/2010/main" val="7482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496739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Head Quarters Hospital,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Dhindigul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19" y="614299"/>
          <a:ext cx="8572563" cy="6044171"/>
        </p:xfrm>
        <a:graphic>
          <a:graphicData uri="http://schemas.openxmlformats.org/drawingml/2006/table">
            <a:tbl>
              <a:tblPr/>
              <a:tblGrid>
                <a:gridCol w="571388"/>
                <a:gridCol w="3193671"/>
                <a:gridCol w="591782"/>
                <a:gridCol w="3521894"/>
                <a:gridCol w="693828"/>
              </a:tblGrid>
              <a:tr h="209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4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TN0702: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4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4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696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TN0688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9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4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TN0711 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4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CM0487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9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TN0110: Lumpectomy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CM0186A : IMPLANT EXIT- K-WIRES /SCREWS/OTHER MINOR IMPLANTS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4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9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69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624240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Vedachandur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Dindigul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571472" y="4286256"/>
          <a:ext cx="7786742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6500826" y="407194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Strength- 56</a:t>
            </a:r>
          </a:p>
        </p:txBody>
      </p:sp>
    </p:spTree>
    <p:extLst>
      <p:ext uri="{BB962C8B-B14F-4D97-AF65-F5344CB8AC3E}">
        <p14:creationId xmlns:p14="http://schemas.microsoft.com/office/powerpoint/2010/main" val="28292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627641"/>
              </p:ext>
            </p:extLst>
          </p:nvPr>
        </p:nvGraphicFramePr>
        <p:xfrm>
          <a:off x="228600" y="152400"/>
          <a:ext cx="8686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86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DMS  - Low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Performance Hospitals 11</a:t>
                      </a:r>
                      <a:r>
                        <a:rPr lang="en-US" sz="2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JAN 2012 TO 10</a:t>
                      </a:r>
                      <a:r>
                        <a:rPr lang="en-US" sz="20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JUN 2017 </a:t>
                      </a:r>
                      <a:r>
                        <a:rPr lang="en-US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850585"/>
              </p:ext>
            </p:extLst>
          </p:nvPr>
        </p:nvGraphicFramePr>
        <p:xfrm>
          <a:off x="152400" y="457200"/>
          <a:ext cx="88392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63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121253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Vedachandur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Dindigul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19" y="614299"/>
          <a:ext cx="8572563" cy="6124889"/>
        </p:xfrm>
        <a:graphic>
          <a:graphicData uri="http://schemas.openxmlformats.org/drawingml/2006/table">
            <a:tbl>
              <a:tblPr/>
              <a:tblGrid>
                <a:gridCol w="571388"/>
                <a:gridCol w="3193671"/>
                <a:gridCol w="591782"/>
                <a:gridCol w="3521894"/>
                <a:gridCol w="693828"/>
              </a:tblGrid>
              <a:tr h="209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4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TN0316-e : Amputation of Toes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4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CM0186A : IMPLANT EXIT- K-WIRES /SCREWS/OTHER MINOR IMPLANTS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4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696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CM0186B : IMPLANT EXIT- PLATES (SPINE IMPLANTS/OTHER MAJOR IMPLANT)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9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CM0820-I : AMPUTATION OF ANY SITE / ANY CAUSE WITHOUT PROSTHESIS (except fingers, toes and small joints)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4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4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9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4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9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48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3171" y="2761565"/>
            <a:ext cx="40676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    KARUR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9694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276937"/>
              </p:ext>
            </p:extLst>
          </p:nvPr>
        </p:nvGraphicFramePr>
        <p:xfrm>
          <a:off x="1714480" y="142852"/>
          <a:ext cx="6357982" cy="35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7982"/>
              </a:tblGrid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kulithalai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karur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642917"/>
          <a:ext cx="8643997" cy="1568798"/>
        </p:xfrm>
        <a:graphic>
          <a:graphicData uri="http://schemas.openxmlformats.org/drawingml/2006/table">
            <a:tbl>
              <a:tblPr/>
              <a:tblGrid>
                <a:gridCol w="1021568"/>
                <a:gridCol w="1193009"/>
                <a:gridCol w="1000903"/>
                <a:gridCol w="1169266"/>
                <a:gridCol w="1172343"/>
                <a:gridCol w="1144648"/>
                <a:gridCol w="935411"/>
                <a:gridCol w="1006849"/>
              </a:tblGrid>
              <a:tr h="3867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Preauth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Status on 11.06.2016 &amp; 17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767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APPROVED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CANCELLED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8313" marR="8313" marT="83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4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8313" marR="8313" marT="83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4282" y="2348860"/>
          <a:ext cx="8643997" cy="1651644"/>
        </p:xfrm>
        <a:graphic>
          <a:graphicData uri="http://schemas.openxmlformats.org/drawingml/2006/table">
            <a:tbl>
              <a:tblPr/>
              <a:tblGrid>
                <a:gridCol w="1000130"/>
                <a:gridCol w="1285886"/>
                <a:gridCol w="1143008"/>
                <a:gridCol w="1428760"/>
                <a:gridCol w="1272021"/>
                <a:gridCol w="1257096"/>
                <a:gridCol w="1257096"/>
              </a:tblGrid>
              <a:tr h="4721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346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CLAIMS APPROVED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21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Amt. In Lakhs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3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285720" y="4572008"/>
          <a:ext cx="8501122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6500826" y="4071942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Bed Strength- 103</a:t>
            </a:r>
          </a:p>
        </p:txBody>
      </p:sp>
    </p:spTree>
    <p:extLst>
      <p:ext uri="{BB962C8B-B14F-4D97-AF65-F5344CB8AC3E}">
        <p14:creationId xmlns:p14="http://schemas.microsoft.com/office/powerpoint/2010/main" val="217813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173389"/>
              </p:ext>
            </p:extLst>
          </p:nvPr>
        </p:nvGraphicFramePr>
        <p:xfrm>
          <a:off x="2019300" y="152400"/>
          <a:ext cx="59055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5500"/>
              </a:tblGrid>
              <a:tr h="17418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kulithalai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IN" sz="2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karur</a:t>
                      </a:r>
                      <a:r>
                        <a:rPr lang="en-IN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19" y="614299"/>
          <a:ext cx="8644000" cy="6053389"/>
        </p:xfrm>
        <a:graphic>
          <a:graphicData uri="http://schemas.openxmlformats.org/drawingml/2006/table">
            <a:tbl>
              <a:tblPr/>
              <a:tblGrid>
                <a:gridCol w="576150"/>
                <a:gridCol w="3220284"/>
                <a:gridCol w="596714"/>
                <a:gridCol w="3551242"/>
                <a:gridCol w="699610"/>
              </a:tblGrid>
              <a:tr h="2150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S.No</a:t>
                      </a:r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- 5H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Top 10 Package  - 6H 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Nos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46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TN0385: Term Baby /Culture Positive Sepsis/ Non-Ventilated/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Hyperbilirubinemia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16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16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CM0219 A : TERM BABY HYPERBILIRUBINEMIA - EXCHANGE TRANSFUSION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06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46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CM0419 : ENDOSCOPIC SINUS SURGERY-CHRONIC RHINO SINUSITIS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08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46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CM0475A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5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TN0866: Umbilical Hernia without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5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TN0110: Lumpectomy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CM0623-I : ABDOMINAL HYSTERECTOMY FOR BENIGN / MALIGNANT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46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79" marR="4379" marT="4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CM0115 : PALLIATIVE CHEMOTHERAPY (Any Regimen)- Maximum Payable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5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3171" y="2761564"/>
            <a:ext cx="4876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KRISHNAGIRI</a:t>
            </a:r>
          </a:p>
        </p:txBody>
      </p:sp>
    </p:spTree>
    <p:extLst>
      <p:ext uri="{BB962C8B-B14F-4D97-AF65-F5344CB8AC3E}">
        <p14:creationId xmlns:p14="http://schemas.microsoft.com/office/powerpoint/2010/main" val="406490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16779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Denkani Kottai, Krishnagiri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954974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- 62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632227"/>
              </p:ext>
            </p:extLst>
          </p:nvPr>
        </p:nvGraphicFramePr>
        <p:xfrm>
          <a:off x="457199" y="685800"/>
          <a:ext cx="8204202" cy="1524000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1"/>
                <a:gridCol w="903312"/>
                <a:gridCol w="977703"/>
                <a:gridCol w="998957"/>
                <a:gridCol w="1052093"/>
              </a:tblGrid>
              <a:tr h="31176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98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9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190301"/>
              </p:ext>
            </p:extLst>
          </p:nvPr>
        </p:nvGraphicFramePr>
        <p:xfrm>
          <a:off x="457201" y="2362201"/>
          <a:ext cx="8204199" cy="1295400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0"/>
                <a:gridCol w="1233096"/>
                <a:gridCol w="1109787"/>
                <a:gridCol w="1750997"/>
                <a:gridCol w="949483"/>
              </a:tblGrid>
              <a:tr h="296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542530"/>
              </p:ext>
            </p:extLst>
          </p:nvPr>
        </p:nvGraphicFramePr>
        <p:xfrm>
          <a:off x="457200" y="4462806"/>
          <a:ext cx="8204200" cy="2119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275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666001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Denkani Kottai, Krishnagiri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28230"/>
              </p:ext>
            </p:extLst>
          </p:nvPr>
        </p:nvGraphicFramePr>
        <p:xfrm>
          <a:off x="457200" y="685804"/>
          <a:ext cx="8229600" cy="5943595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5184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CM0089 : TOTAL ABDOMINAL HYSTERECTOMY+BILATERAL SALPHINGO OOPHERECTOMY+BILATERAL PELVIC LYMPH NODE DISSECTION+OMENTECTOMY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5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44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CM0921F : VENTRAL AND SCAR / FEMORAL /SPIGELIAN/OBTURATOR/SCIATIC WITH MESH - OPEN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3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86920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Hosur, Krishnagiri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7114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- 212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51570"/>
              </p:ext>
            </p:extLst>
          </p:nvPr>
        </p:nvGraphicFramePr>
        <p:xfrm>
          <a:off x="457199" y="685800"/>
          <a:ext cx="8218716" cy="1219201"/>
        </p:xfrm>
        <a:graphic>
          <a:graphicData uri="http://schemas.openxmlformats.org/drawingml/2006/table">
            <a:tbl>
              <a:tblPr/>
              <a:tblGrid>
                <a:gridCol w="1192352"/>
                <a:gridCol w="1192352"/>
                <a:gridCol w="830389"/>
                <a:gridCol w="1064601"/>
                <a:gridCol w="904910"/>
                <a:gridCol w="979433"/>
                <a:gridCol w="1000724"/>
                <a:gridCol w="1053955"/>
              </a:tblGrid>
              <a:tr h="2786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533119"/>
              </p:ext>
            </p:extLst>
          </p:nvPr>
        </p:nvGraphicFramePr>
        <p:xfrm>
          <a:off x="457201" y="2286000"/>
          <a:ext cx="8218711" cy="1295401"/>
        </p:xfrm>
        <a:graphic>
          <a:graphicData uri="http://schemas.openxmlformats.org/drawingml/2006/table">
            <a:tbl>
              <a:tblPr/>
              <a:tblGrid>
                <a:gridCol w="1004692"/>
                <a:gridCol w="1000575"/>
                <a:gridCol w="1161160"/>
                <a:gridCol w="1235277"/>
                <a:gridCol w="1111750"/>
                <a:gridCol w="1754094"/>
                <a:gridCol w="951163"/>
              </a:tblGrid>
              <a:tr h="29609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4782693"/>
              </p:ext>
            </p:extLst>
          </p:nvPr>
        </p:nvGraphicFramePr>
        <p:xfrm>
          <a:off x="457200" y="4462806"/>
          <a:ext cx="8218714" cy="2090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34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999276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Hosur, Krishnagiri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183872"/>
              </p:ext>
            </p:extLst>
          </p:nvPr>
        </p:nvGraphicFramePr>
        <p:xfrm>
          <a:off x="457201" y="685797"/>
          <a:ext cx="8229598" cy="5973279"/>
        </p:xfrm>
        <a:graphic>
          <a:graphicData uri="http://schemas.openxmlformats.org/drawingml/2006/table">
            <a:tbl>
              <a:tblPr/>
              <a:tblGrid>
                <a:gridCol w="679898"/>
                <a:gridCol w="3116199"/>
                <a:gridCol w="679898"/>
                <a:gridCol w="3073705"/>
                <a:gridCol w="679898"/>
              </a:tblGrid>
              <a:tr h="2825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3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4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3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4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CM0225 A : TERM - WITH OR WITHOUT /SEVERE PERINATAL ASPHYXIA /SEPTIC SHOCK /SEIZURES /RENAL FAILURE/ - NON VENTILATED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4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TN0871: Appendicular Perforation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4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TN0411: Acute Broncho/ Lobarpneumonia with Empyema/ Pleural Effusion/Pyopneumothorax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CM0233 : SEVERE BRONCHIOLITIS/SEVERE BRONCHO PNEUMONIA / SEVERE ASPIRATION PNEUMONIA (NON-VENTILATED)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6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CM0220 A : TERM BABY PERSISTENT PULMONARY HYPERTENSION / MECONIUM ASPIRATION SYNDROME / PERINATAL ASPHYXIA / WITHOUT MECHANICAL VENTILATION / CPAP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9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TN0389: Term Baby With Persistent Pulmonary Hypertension/Meconium Aspiration Syndrome/Mechanical Ventilation/with or Without- Clinical Sepsis/with or without-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Hyperbilirubinemia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with or without Perinatal Asphyxia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6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TN0387: Preterm Baby/ Hyaline Membrane Disease Clinical/Culture Positive Sepsis/Hyperbilirubinemia Mechanical Ventilation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CM0924 : APPENDICULAR PERFORATION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4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CM0220 B : TERM BABY PERSISTENT PULMONARY HYPERTENSION / MECONIUM ASPIRATION SYNDROME / PERINATAL ASPHYXIA / WITH CPAP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52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001360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 Quarters Hospital,Krishnagiri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- 329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172576"/>
              </p:ext>
            </p:extLst>
          </p:nvPr>
        </p:nvGraphicFramePr>
        <p:xfrm>
          <a:off x="457199" y="685800"/>
          <a:ext cx="8204202" cy="1219202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1"/>
                <a:gridCol w="903312"/>
                <a:gridCol w="977703"/>
                <a:gridCol w="998957"/>
                <a:gridCol w="1052093"/>
              </a:tblGrid>
              <a:tr h="28135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4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4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55089"/>
              </p:ext>
            </p:extLst>
          </p:nvPr>
        </p:nvGraphicFramePr>
        <p:xfrm>
          <a:off x="457201" y="2285997"/>
          <a:ext cx="8204199" cy="1295402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0"/>
                <a:gridCol w="1233096"/>
                <a:gridCol w="1109787"/>
                <a:gridCol w="1750997"/>
                <a:gridCol w="949483"/>
              </a:tblGrid>
              <a:tr h="3208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36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6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3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463710"/>
              </p:ext>
            </p:extLst>
          </p:nvPr>
        </p:nvGraphicFramePr>
        <p:xfrm>
          <a:off x="457200" y="4451921"/>
          <a:ext cx="8204200" cy="225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14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131744"/>
              </p:ext>
            </p:extLst>
          </p:nvPr>
        </p:nvGraphicFramePr>
        <p:xfrm>
          <a:off x="1752600" y="533400"/>
          <a:ext cx="55626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626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DIRECTORATE  PREAUTH PERFORMANCE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574476"/>
              </p:ext>
            </p:extLst>
          </p:nvPr>
        </p:nvGraphicFramePr>
        <p:xfrm>
          <a:off x="228600" y="1066799"/>
          <a:ext cx="8686800" cy="5105400"/>
        </p:xfrm>
        <a:graphic>
          <a:graphicData uri="http://schemas.openxmlformats.org/drawingml/2006/table">
            <a:tbl>
              <a:tblPr/>
              <a:tblGrid>
                <a:gridCol w="667748"/>
                <a:gridCol w="1084852"/>
                <a:gridCol w="960886"/>
                <a:gridCol w="1156419"/>
                <a:gridCol w="1238370"/>
                <a:gridCol w="1183736"/>
                <a:gridCol w="1156419"/>
                <a:gridCol w="1238370"/>
              </a:tblGrid>
              <a:tr h="8269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Directorate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11-01-2016 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10-06-2016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11-01-2017 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10-06-2017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50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Appr. Nos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 Crores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Nos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 Crores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8988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DMS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8988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DME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57332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48234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72159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62769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8988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PRIVATE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111092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104625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125532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118135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82693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Grand Total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182959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164685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332.58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218099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198553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389.47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629907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 Quarters Hospital,Krishnagiri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490689"/>
              </p:ext>
            </p:extLst>
          </p:nvPr>
        </p:nvGraphicFramePr>
        <p:xfrm>
          <a:off x="457200" y="685797"/>
          <a:ext cx="8229600" cy="5943602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3861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3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TN0244: Palliative Chemotherapy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8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8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8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 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21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TN0210: 5- Fluorouracil A-C (FAC)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TN0571: Mastoidectomy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TN0245 : Palliative and Supportive Therapy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21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TN0692: Refractory Cardiac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CM0184 : CORRECTION OF NON-UNION FRACTURES - NON-UNION OF FRACTURE OF FEMUR/BOTH BONE OF LEG/ NON-UNION OF OTHER LONG BONES -HUMERUS/ BOTH BONES OF FOREARM WITH OR WITHOUT BONE GRAFTING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29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0" y="2779928"/>
            <a:ext cx="3581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NAMAKKAL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902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729674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Kumarapalayam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Namakkal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- 54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813450"/>
              </p:ext>
            </p:extLst>
          </p:nvPr>
        </p:nvGraphicFramePr>
        <p:xfrm>
          <a:off x="381000" y="4480948"/>
          <a:ext cx="8382000" cy="2148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38110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Kumarapalayam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Namakkal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242602"/>
              </p:ext>
            </p:extLst>
          </p:nvPr>
        </p:nvGraphicFramePr>
        <p:xfrm>
          <a:off x="228599" y="609599"/>
          <a:ext cx="8610600" cy="6096000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941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8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8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5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TN0303 : Reconstructive Lower Limb Surgery Following Infection, Trauma, Tumors / Malignancy, Developmental Including Diabetic Foot - Severe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3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TN0317: Soft Tissue Injury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31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TN0372: Total Hip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65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TN0110 : Lumpectomy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3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CM0777-A-I : MASTECTOMY ANY TYPE WITH AXILLARY DISSECTION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05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TN0871 : Appendicular Perforation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05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TN0867 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8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CM0924 : APPENDICULAR PERFORATION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765804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Paramathyvelur,Namakkal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- 56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187943"/>
              </p:ext>
            </p:extLst>
          </p:nvPr>
        </p:nvGraphicFramePr>
        <p:xfrm>
          <a:off x="228600" y="4572000"/>
          <a:ext cx="84328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52977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Paramathyvelur,Namakkal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824895"/>
              </p:ext>
            </p:extLst>
          </p:nvPr>
        </p:nvGraphicFramePr>
        <p:xfrm>
          <a:off x="228599" y="609599"/>
          <a:ext cx="8610600" cy="6172202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578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3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3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9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95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39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CM0219 D : TERM BABY HYPERBILIRUBINEMIA - Phototherapy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95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TN0869 : Ventral and Scar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95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 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42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CM0475A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42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3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00230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Rasipuram, Namakkal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- 118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3676020"/>
              </p:ext>
            </p:extLst>
          </p:nvPr>
        </p:nvGraphicFramePr>
        <p:xfrm>
          <a:off x="381000" y="4572000"/>
          <a:ext cx="82804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881824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 Rasipuram, Namakkal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139037"/>
              </p:ext>
            </p:extLst>
          </p:nvPr>
        </p:nvGraphicFramePr>
        <p:xfrm>
          <a:off x="228599" y="609599"/>
          <a:ext cx="8610600" cy="6207658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291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42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42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95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95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8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6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CM0822 A-II : SOFT TISSUE INJURY - LACERATION (SUTURING) /WOUND DEBRIDEMENT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95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CM0758 : INCISIONAL HERNIA REPAIR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9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CM0475A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9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42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85075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Thiruchengodu,Namakkal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- 148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756584"/>
              </p:ext>
            </p:extLst>
          </p:nvPr>
        </p:nvGraphicFramePr>
        <p:xfrm>
          <a:off x="304800" y="4462806"/>
          <a:ext cx="8356600" cy="216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021582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Thiruchengodu,Namakkal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873256"/>
              </p:ext>
            </p:extLst>
          </p:nvPr>
        </p:nvGraphicFramePr>
        <p:xfrm>
          <a:off x="228599" y="609599"/>
          <a:ext cx="8610600" cy="6232868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365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22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CM0225 A : TERM - WITH OR WITHOUT /SEVERE PERINATAL ASPHYXIA /SEPTIC SHOCK /SEIZURES /RENAL FAILURE/ - NON VENTILATED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TN0387: Preterm Baby/ Hyaline Membrane Disease Clinical/Culture Positive Sepsis/Hyperbilirubinemia Mechanical Ventilation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22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TN0387 : Preterm Baby/ Hyaline Membrane Disease Clinical/Culture Positive Sepsis/Hyperbilirubinemia Mechanical Ventilation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TN0390: Term Baby with Seizures Ventilated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TN0110: Lumpectomy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CM0516B : ISCHEMIC STROKE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22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CM0221 A : PRETERM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22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TN0159: Total Abdominal Hysterectomy(TAH) + Bilateral Salpingo Ophorectomy (BSO) + Bilateral Pelvic Lymph Node Dissection (BPLND) + Omentectomy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TN0407 : Dengue Shock Syndrome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3171" y="2761564"/>
            <a:ext cx="4876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COIMBATORE</a:t>
            </a:r>
          </a:p>
        </p:txBody>
      </p:sp>
    </p:spTree>
    <p:extLst>
      <p:ext uri="{BB962C8B-B14F-4D97-AF65-F5344CB8AC3E}">
        <p14:creationId xmlns:p14="http://schemas.microsoft.com/office/powerpoint/2010/main" val="12980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297821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Sendamangalam, Namakkal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- 64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20063"/>
              </p:ext>
            </p:extLst>
          </p:nvPr>
        </p:nvGraphicFramePr>
        <p:xfrm>
          <a:off x="304800" y="4462806"/>
          <a:ext cx="8458200" cy="224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519890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 Hospital, Sendamangalam, Namakkal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123893"/>
              </p:ext>
            </p:extLst>
          </p:nvPr>
        </p:nvGraphicFramePr>
        <p:xfrm>
          <a:off x="228599" y="609599"/>
          <a:ext cx="8610600" cy="6172200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58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59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Hystrectomy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59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CM0223 A : TERM BABY - PNEUMONIA/BRONCHIOLITIS /TRANSIENT TACHYPNEA OF NEW BORN WITH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06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06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CM0237 B : ACUTE HEPATITIS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1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B : TERM BABY WITH CULTURE POSITIVE SEPSIS / CLINICAL SEPSIS WITH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06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06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CM0158 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28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CM0233 : SEVERE BRONCHIOLITIS/SEVERE BRONCHO PNEUMONIA / 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8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59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488999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Hospital,Namakkal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- 313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479137"/>
              </p:ext>
            </p:extLst>
          </p:nvPr>
        </p:nvGraphicFramePr>
        <p:xfrm>
          <a:off x="304800" y="4480948"/>
          <a:ext cx="8458200" cy="2148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81561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Hospital,Namakkal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799228"/>
              </p:ext>
            </p:extLst>
          </p:nvPr>
        </p:nvGraphicFramePr>
        <p:xfrm>
          <a:off x="228600" y="548756"/>
          <a:ext cx="8610600" cy="6291101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1894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59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7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34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98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7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34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2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TN0692: Refractory Cardiac Failure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34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 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34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 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34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TN0407: Dengue Shock Syndrome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0" y="2736387"/>
            <a:ext cx="4038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PERAMBALUR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902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589673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Hospital,Perambalur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- 266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891289"/>
              </p:ext>
            </p:extLst>
          </p:nvPr>
        </p:nvGraphicFramePr>
        <p:xfrm>
          <a:off x="304800" y="4495462"/>
          <a:ext cx="8356600" cy="213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648110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Quarters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Hospital,Perambalur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365045"/>
              </p:ext>
            </p:extLst>
          </p:nvPr>
        </p:nvGraphicFramePr>
        <p:xfrm>
          <a:off x="228600" y="566899"/>
          <a:ext cx="8610600" cy="6291101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01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3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TN0702: Maintenance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Haemodialysis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2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2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3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78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TN0688: Acute MI (Conservative Management without Angiogram)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3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 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2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3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2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3171" y="2761564"/>
            <a:ext cx="4876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SALEM</a:t>
            </a:r>
          </a:p>
        </p:txBody>
      </p:sp>
    </p:spTree>
    <p:extLst>
      <p:ext uri="{BB962C8B-B14F-4D97-AF65-F5344CB8AC3E}">
        <p14:creationId xmlns:p14="http://schemas.microsoft.com/office/powerpoint/2010/main" val="34561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35909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Authur,Salem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- 178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155026"/>
              </p:ext>
            </p:extLst>
          </p:nvPr>
        </p:nvGraphicFramePr>
        <p:xfrm>
          <a:off x="457198" y="685800"/>
          <a:ext cx="8204201" cy="1371600"/>
        </p:xfrm>
        <a:graphic>
          <a:graphicData uri="http://schemas.openxmlformats.org/drawingml/2006/table">
            <a:tbl>
              <a:tblPr/>
              <a:tblGrid>
                <a:gridCol w="1190246"/>
                <a:gridCol w="1190246"/>
                <a:gridCol w="828922"/>
                <a:gridCol w="1062721"/>
                <a:gridCol w="903312"/>
                <a:gridCol w="977703"/>
                <a:gridCol w="998958"/>
                <a:gridCol w="1052093"/>
              </a:tblGrid>
              <a:tr h="2716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63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96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6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7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449875"/>
              </p:ext>
            </p:extLst>
          </p:nvPr>
        </p:nvGraphicFramePr>
        <p:xfrm>
          <a:off x="457200" y="2286000"/>
          <a:ext cx="8204202" cy="1295401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1"/>
                <a:gridCol w="1233098"/>
                <a:gridCol w="1109786"/>
                <a:gridCol w="1750998"/>
                <a:gridCol w="949483"/>
              </a:tblGrid>
              <a:tr h="29609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195636"/>
              </p:ext>
            </p:extLst>
          </p:nvPr>
        </p:nvGraphicFramePr>
        <p:xfrm>
          <a:off x="457200" y="4448292"/>
          <a:ext cx="8204200" cy="210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13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01233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Authur,Salem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825694"/>
              </p:ext>
            </p:extLst>
          </p:nvPr>
        </p:nvGraphicFramePr>
        <p:xfrm>
          <a:off x="457200" y="685798"/>
          <a:ext cx="8229600" cy="5943600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4049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2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7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7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6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Hyperbilirubinemia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7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6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TN0402 : Acute Pancreatitis/Acute Hepatitis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2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TN0278: Upto-40% With Scalds (Conservative)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CM0205 : TOTAL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7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CM0233 : SEVERE BRONCHIOLITIS/SEVERE BRONCHO PNEUMONIA / 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7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2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TN0372: Total Hip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 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76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589831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Mettupalayam,Coimbatore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- 116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008013"/>
              </p:ext>
            </p:extLst>
          </p:nvPr>
        </p:nvGraphicFramePr>
        <p:xfrm>
          <a:off x="457199" y="609600"/>
          <a:ext cx="8204202" cy="1304925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1"/>
                <a:gridCol w="903312"/>
                <a:gridCol w="977703"/>
                <a:gridCol w="998957"/>
                <a:gridCol w="1052093"/>
              </a:tblGrid>
              <a:tr h="29826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8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9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80958"/>
              </p:ext>
            </p:extLst>
          </p:nvPr>
        </p:nvGraphicFramePr>
        <p:xfrm>
          <a:off x="457202" y="2286000"/>
          <a:ext cx="8204200" cy="1304925"/>
        </p:xfrm>
        <a:graphic>
          <a:graphicData uri="http://schemas.openxmlformats.org/drawingml/2006/table">
            <a:tbl>
              <a:tblPr/>
              <a:tblGrid>
                <a:gridCol w="1002917"/>
                <a:gridCol w="998809"/>
                <a:gridCol w="1159110"/>
                <a:gridCol w="1233096"/>
                <a:gridCol w="1109788"/>
                <a:gridCol w="1750997"/>
                <a:gridCol w="949483"/>
              </a:tblGrid>
              <a:tr h="29826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8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9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607549"/>
              </p:ext>
            </p:extLst>
          </p:nvPr>
        </p:nvGraphicFramePr>
        <p:xfrm>
          <a:off x="457200" y="4370473"/>
          <a:ext cx="7772400" cy="2193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94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016202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Sankagiri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Salem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9772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- 58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487023"/>
              </p:ext>
            </p:extLst>
          </p:nvPr>
        </p:nvGraphicFramePr>
        <p:xfrm>
          <a:off x="457198" y="685800"/>
          <a:ext cx="8204201" cy="1371600"/>
        </p:xfrm>
        <a:graphic>
          <a:graphicData uri="http://schemas.openxmlformats.org/drawingml/2006/table">
            <a:tbl>
              <a:tblPr/>
              <a:tblGrid>
                <a:gridCol w="1190246"/>
                <a:gridCol w="1190246"/>
                <a:gridCol w="828922"/>
                <a:gridCol w="1062721"/>
                <a:gridCol w="903312"/>
                <a:gridCol w="977703"/>
                <a:gridCol w="998958"/>
                <a:gridCol w="1052093"/>
              </a:tblGrid>
              <a:tr h="2716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63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96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6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7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445589"/>
              </p:ext>
            </p:extLst>
          </p:nvPr>
        </p:nvGraphicFramePr>
        <p:xfrm>
          <a:off x="457197" y="2286000"/>
          <a:ext cx="8204201" cy="1371599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1"/>
                <a:gridCol w="1233097"/>
                <a:gridCol w="1109787"/>
                <a:gridCol w="1750997"/>
                <a:gridCol w="949483"/>
              </a:tblGrid>
              <a:tr h="3135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1799234"/>
              </p:ext>
            </p:extLst>
          </p:nvPr>
        </p:nvGraphicFramePr>
        <p:xfrm>
          <a:off x="457200" y="4484576"/>
          <a:ext cx="8251372" cy="2144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628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914191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Sankagiri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Salem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775756"/>
              </p:ext>
            </p:extLst>
          </p:nvPr>
        </p:nvGraphicFramePr>
        <p:xfrm>
          <a:off x="457200" y="685801"/>
          <a:ext cx="8229600" cy="5943598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4414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5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 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4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CM0623-I : ABDOMINAL HYSTERECTOMY FOR BENIGN / MALIGNANT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TN0311: Flap Surgeries A) Cutaneous Flap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TN0621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5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TN0871: Appendicular Perforation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CM0410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4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TN0388 : Term Baby With Severe Perinatal Asphyxia - Non-Ventilated clinical Sepsis with or without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4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TN0315-b : Non-Union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0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CM0475A : VAGINAL HYSTERECTOMY WITH PELVIC FLOOR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5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TN0871 : Appendicular Perforation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0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831733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Hospital,Omalur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Salem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743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- 62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8825"/>
              </p:ext>
            </p:extLst>
          </p:nvPr>
        </p:nvGraphicFramePr>
        <p:xfrm>
          <a:off x="457199" y="685800"/>
          <a:ext cx="8204202" cy="1295400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1"/>
                <a:gridCol w="903312"/>
                <a:gridCol w="977703"/>
                <a:gridCol w="998957"/>
                <a:gridCol w="1052093"/>
              </a:tblGrid>
              <a:tr h="296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724695"/>
              </p:ext>
            </p:extLst>
          </p:nvPr>
        </p:nvGraphicFramePr>
        <p:xfrm>
          <a:off x="457201" y="2362202"/>
          <a:ext cx="8204199" cy="1295397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0"/>
                <a:gridCol w="1233096"/>
                <a:gridCol w="1109787"/>
                <a:gridCol w="1750997"/>
                <a:gridCol w="949483"/>
              </a:tblGrid>
              <a:tr h="296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3698920"/>
              </p:ext>
            </p:extLst>
          </p:nvPr>
        </p:nvGraphicFramePr>
        <p:xfrm>
          <a:off x="457201" y="4462806"/>
          <a:ext cx="8222342" cy="2106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64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159450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Hospital,Omalur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Salem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428122"/>
              </p:ext>
            </p:extLst>
          </p:nvPr>
        </p:nvGraphicFramePr>
        <p:xfrm>
          <a:off x="457200" y="685798"/>
          <a:ext cx="8229600" cy="5943601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3861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21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3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TN0314-b: Fracture Shaft of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CM0410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3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TN0315-b: Non-Union of Other Long Bones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Humerus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Both Bones of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Forarm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3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TN0314-a: Fracture Neck/ Shaft Of Femur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 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TN0853: Hemithyroidectomy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 : Surgical Correction of Longbone Fracture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TN0622: Vaginal Hysterectomy with Mesh Repair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3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TN0868: Ventral and Scar Hernia without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CM0233 : SEVERE BRONCHIOLITIS/SEVERE BRONCHO PNEUMONIA / 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8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TN0371: Toal Knee Replacement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CM0186A : IMPLANT EXIT- K-WIRES /SCREWS/OTHER MINOR IMPLANTS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28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93277"/>
              </p:ext>
            </p:extLst>
          </p:nvPr>
        </p:nvGraphicFramePr>
        <p:xfrm>
          <a:off x="2019300" y="152400"/>
          <a:ext cx="56007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07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Quarters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Mettur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Dam,Salem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908808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- 264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460437"/>
              </p:ext>
            </p:extLst>
          </p:nvPr>
        </p:nvGraphicFramePr>
        <p:xfrm>
          <a:off x="457199" y="685800"/>
          <a:ext cx="8204202" cy="1295400"/>
        </p:xfrm>
        <a:graphic>
          <a:graphicData uri="http://schemas.openxmlformats.org/drawingml/2006/table">
            <a:tbl>
              <a:tblPr/>
              <a:tblGrid>
                <a:gridCol w="1190247"/>
                <a:gridCol w="1190247"/>
                <a:gridCol w="828922"/>
                <a:gridCol w="1062721"/>
                <a:gridCol w="903312"/>
                <a:gridCol w="977703"/>
                <a:gridCol w="998957"/>
                <a:gridCol w="1052093"/>
              </a:tblGrid>
              <a:tr h="296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PREAUTH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4021"/>
              </p:ext>
            </p:extLst>
          </p:nvPr>
        </p:nvGraphicFramePr>
        <p:xfrm>
          <a:off x="457201" y="2286002"/>
          <a:ext cx="8204199" cy="1371599"/>
        </p:xfrm>
        <a:graphic>
          <a:graphicData uri="http://schemas.openxmlformats.org/drawingml/2006/table">
            <a:tbl>
              <a:tblPr/>
              <a:tblGrid>
                <a:gridCol w="1002918"/>
                <a:gridCol w="998808"/>
                <a:gridCol w="1159110"/>
                <a:gridCol w="1233096"/>
                <a:gridCol w="1109787"/>
                <a:gridCol w="1750997"/>
                <a:gridCol w="949483"/>
              </a:tblGrid>
              <a:tr h="3135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11.06.2016 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 Amt. (lac.)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No's.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797608"/>
              </p:ext>
            </p:extLst>
          </p:nvPr>
        </p:nvGraphicFramePr>
        <p:xfrm>
          <a:off x="457200" y="4370473"/>
          <a:ext cx="8204200" cy="2258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25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902314"/>
              </p:ext>
            </p:extLst>
          </p:nvPr>
        </p:nvGraphicFramePr>
        <p:xfrm>
          <a:off x="2019300" y="152400"/>
          <a:ext cx="56007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07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Govt.Head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Quarters Hospital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Mettur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Dam,Salem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183992"/>
              </p:ext>
            </p:extLst>
          </p:nvPr>
        </p:nvGraphicFramePr>
        <p:xfrm>
          <a:off x="457200" y="685799"/>
          <a:ext cx="8229600" cy="5943598"/>
        </p:xfrm>
        <a:graphic>
          <a:graphicData uri="http://schemas.openxmlformats.org/drawingml/2006/table">
            <a:tbl>
              <a:tblPr/>
              <a:tblGrid>
                <a:gridCol w="679898"/>
                <a:gridCol w="3116200"/>
                <a:gridCol w="679898"/>
                <a:gridCol w="3073706"/>
                <a:gridCol w="679898"/>
              </a:tblGrid>
              <a:tr h="4449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- 5H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 - 6H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7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CM0399 : HEARING AID - RESERVED TO GOVT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TN0573: Tympanoplasty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7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TN0573 : Tympanoplasty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0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TN0711: Ischemic Strokes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CM0186A : IMPLANT EXIT- K-WIRES /SCREWS/OTHER MINOR IMPLANTS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0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CM0405 : TYMPANOPLASTY-TYPE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0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TN0392: Severe Bronchiolitis/Severe Broncho Pneumonia/Severe aspiration Pneumonia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TN0386 : Preterm Baby/ Clinical Sepsis/ Hyperbilirubinemia (Non-Ventilated)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38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9400" y="2761565"/>
            <a:ext cx="3657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TIRUVALLUR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604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998685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Ponneri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Thiruvallur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- 88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521682"/>
              </p:ext>
            </p:extLst>
          </p:nvPr>
        </p:nvGraphicFramePr>
        <p:xfrm>
          <a:off x="381000" y="4462806"/>
          <a:ext cx="8382000" cy="224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869488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Ponneri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Thiruvallur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601825"/>
              </p:ext>
            </p:extLst>
          </p:nvPr>
        </p:nvGraphicFramePr>
        <p:xfrm>
          <a:off x="228599" y="609599"/>
          <a:ext cx="8610600" cy="6172200"/>
        </p:xfrm>
        <a:graphic>
          <a:graphicData uri="http://schemas.openxmlformats.org/drawingml/2006/table">
            <a:tbl>
              <a:tblPr/>
              <a:tblGrid>
                <a:gridCol w="712602"/>
                <a:gridCol w="3563006"/>
                <a:gridCol w="712602"/>
                <a:gridCol w="2909788"/>
                <a:gridCol w="712602"/>
              </a:tblGrid>
              <a:tr h="2683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- 5H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Top 10 Package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- 6H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Nos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16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TN0702: Maintenance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Haemodialysis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TN0702 : Maintenance Haemodialysis For CRF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2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TN0637: Abdominal Hystrectomy for Benign Conditions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 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2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TN0385: Term Baby /Culture Positive Sepsis/ Non-Ventilated/ Hyperbilirubinemia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CM0513 : MAINTANENCE HEMODIALYSIS FOR CRF (8 DIALYSIS) INCLUDING SEROPOSITIVE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16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TN0867: Umbilical Hernia with Mesh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CM0410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2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TN0375: Kerosene Ingestion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TN0314-b : Fracture Shaft of  Other Long Bones (Humerus, Both Bones of Forarm,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4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TN0617: Rupture Uterus with Tubectomy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CM0183 : SURGICAL CORRECTION OF LONGBONE FRACTURE-FRACTURE NECK/ SHAFT OF FEMUR/FRACTURE SHAFT OF OTHER LONG BONES (HUMERUS,BOTH BONES OF FOREARM, BOTH BONES OF LEG)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TN0587 : Endoscopic Sinus Surgery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16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TN0580 : Adenoidectomy - Gromet Insertion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TN0565 : Hearing Aid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32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CM0218 A : TERM BABY WITH CULTURE POSITIVE SEPSIS / CLINICAL SEPSIS WITHOUT MECHANICAL VENTILATION / CPAP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0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248054"/>
              </p:ext>
            </p:extLst>
          </p:nvPr>
        </p:nvGraphicFramePr>
        <p:xfrm>
          <a:off x="2019300" y="152400"/>
          <a:ext cx="52578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800"/>
              </a:tblGrid>
              <a:tr h="174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Govt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Hospital,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Tiruthani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Thiruvallur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TN.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0114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Month Wise Performance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11122"/>
              </p:ext>
            </p:extLst>
          </p:nvPr>
        </p:nvGraphicFramePr>
        <p:xfrm>
          <a:off x="228599" y="609600"/>
          <a:ext cx="8610601" cy="1704975"/>
        </p:xfrm>
        <a:graphic>
          <a:graphicData uri="http://schemas.openxmlformats.org/drawingml/2006/table">
            <a:tbl>
              <a:tblPr/>
              <a:tblGrid>
                <a:gridCol w="1457178"/>
                <a:gridCol w="1148080"/>
                <a:gridCol w="1089204"/>
                <a:gridCol w="1089204"/>
                <a:gridCol w="1092884"/>
                <a:gridCol w="853701"/>
                <a:gridCol w="942014"/>
                <a:gridCol w="938336"/>
              </a:tblGrid>
              <a:tr h="3558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Preauth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CANCELLED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413"/>
              </p:ext>
            </p:extLst>
          </p:nvPr>
        </p:nvGraphicFramePr>
        <p:xfrm>
          <a:off x="228600" y="2482051"/>
          <a:ext cx="8610600" cy="1519090"/>
        </p:xfrm>
        <a:graphic>
          <a:graphicData uri="http://schemas.openxmlformats.org/drawingml/2006/table">
            <a:tbl>
              <a:tblPr/>
              <a:tblGrid>
                <a:gridCol w="1383847"/>
                <a:gridCol w="1230085"/>
                <a:gridCol w="1595511"/>
                <a:gridCol w="1199204"/>
                <a:gridCol w="1109467"/>
                <a:gridCol w="1113545"/>
                <a:gridCol w="978941"/>
              </a:tblGrid>
              <a:tr h="31702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Claims Status on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11.06.2016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 17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RECEIVED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CLAIMS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APPROVED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DENIED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NMI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Amt. in Lakhs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Nos.</a:t>
                      </a:r>
                    </a:p>
                  </a:txBody>
                  <a:tcPr marL="9049" marR="9049" marT="90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1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9" marR="9049" marT="90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001141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Bed Strength - 129</a:t>
            </a:r>
            <a:endParaRPr lang="en-IN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182330"/>
              </p:ext>
            </p:extLst>
          </p:nvPr>
        </p:nvGraphicFramePr>
        <p:xfrm>
          <a:off x="381000" y="4495462"/>
          <a:ext cx="8280400" cy="2210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5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5206</TotalTime>
  <Words>21679</Words>
  <Application>Microsoft Office PowerPoint</Application>
  <PresentationFormat>On-screen Show (4:3)</PresentationFormat>
  <Paragraphs>8158</Paragraphs>
  <Slides>170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1" baseType="lpstr">
      <vt:lpstr>Apothecary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 India</dc:title>
  <dc:creator>TNCMHS</dc:creator>
  <cp:lastModifiedBy>Eswaran.R/Exec./CHN/Vidal Health/TPA</cp:lastModifiedBy>
  <cp:revision>717</cp:revision>
  <cp:lastPrinted>2014-05-27T11:20:18Z</cp:lastPrinted>
  <dcterms:created xsi:type="dcterms:W3CDTF">2012-07-04T07:22:49Z</dcterms:created>
  <dcterms:modified xsi:type="dcterms:W3CDTF">2017-06-19T13:18:31Z</dcterms:modified>
</cp:coreProperties>
</file>